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83" r:id="rId3"/>
    <p:sldId id="269" r:id="rId4"/>
    <p:sldId id="260" r:id="rId5"/>
    <p:sldId id="268" r:id="rId6"/>
    <p:sldId id="259" r:id="rId7"/>
    <p:sldId id="271" r:id="rId8"/>
    <p:sldId id="272" r:id="rId9"/>
    <p:sldId id="273" r:id="rId10"/>
    <p:sldId id="261" r:id="rId11"/>
    <p:sldId id="257" r:id="rId12"/>
    <p:sldId id="275" r:id="rId13"/>
    <p:sldId id="274" r:id="rId14"/>
    <p:sldId id="276" r:id="rId15"/>
    <p:sldId id="284" r:id="rId16"/>
    <p:sldId id="277" r:id="rId17"/>
    <p:sldId id="285" r:id="rId18"/>
    <p:sldId id="278" r:id="rId19"/>
    <p:sldId id="286" r:id="rId20"/>
    <p:sldId id="279" r:id="rId21"/>
    <p:sldId id="281" r:id="rId22"/>
    <p:sldId id="282" r:id="rId23"/>
    <p:sldId id="280" r:id="rId24"/>
    <p:sldId id="266" r:id="rId25"/>
    <p:sldId id="267" r:id="rId26"/>
    <p:sldId id="287" r:id="rId27"/>
    <p:sldId id="288" r:id="rId28"/>
    <p:sldId id="289" r:id="rId29"/>
    <p:sldId id="290" r:id="rId30"/>
    <p:sldId id="262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8" autoAdjust="0"/>
    <p:restoredTop sz="81891"/>
  </p:normalViewPr>
  <p:slideViewPr>
    <p:cSldViewPr snapToGrid="0">
      <p:cViewPr varScale="1">
        <p:scale>
          <a:sx n="69" d="100"/>
          <a:sy n="69" d="100"/>
        </p:scale>
        <p:origin x="224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22D28-4251-DB43-89D0-D5571B386ECC}" type="datetimeFigureOut">
              <a:rPr kumimoji="1" lang="ko-KR" altLang="en-US" smtClean="0"/>
              <a:t>2018. 11. 13.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2F536-2DE2-A045-B4E5-05D29653ACA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1063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erfectacle.com/2017/04/26/js-001-e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dirty="0">
                <a:hlinkClick r:id="rId3"/>
              </a:rPr>
              <a:t>https://blog.perfectacle.com/2017/04/26/js-001-es/</a:t>
            </a:r>
            <a:r>
              <a:rPr lang="en" altLang="ko-KR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400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가끔 답답하고 우아하지 못하다는 느낌을 받겠지만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그러나 </a:t>
            </a:r>
            <a:r>
              <a:rPr kumimoji="1" lang="ko-KR" altLang="en-US" dirty="0" err="1"/>
              <a:t>웹상의</a:t>
            </a:r>
            <a:r>
              <a:rPr kumimoji="1" lang="ko-KR" altLang="en-US" dirty="0"/>
              <a:t> 모든 것들은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로 구성이 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Powerful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633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31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가끔 답답하고 우아하지 못하다는 느낌을 받겠지만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그러나 </a:t>
            </a:r>
            <a:r>
              <a:rPr kumimoji="1" lang="ko-KR" altLang="en-US" dirty="0" err="1"/>
              <a:t>웹상의</a:t>
            </a:r>
            <a:r>
              <a:rPr kumimoji="1" lang="ko-KR" altLang="en-US" dirty="0"/>
              <a:t> 모든 것들은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로 구성이 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Powerful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841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가끔 답답하고 우아하지 못하다는 느낌을 받겠지만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그러나 </a:t>
            </a:r>
            <a:r>
              <a:rPr kumimoji="1" lang="ko-KR" altLang="en-US" dirty="0" err="1"/>
              <a:t>웹상의</a:t>
            </a:r>
            <a:r>
              <a:rPr kumimoji="1" lang="ko-KR" altLang="en-US" dirty="0"/>
              <a:t> 모든 것들은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로 구성이 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Powerful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5964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가끔 답답하고 우아하지 못하다는 느낌을 받겠지만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그러나 </a:t>
            </a:r>
            <a:r>
              <a:rPr kumimoji="1" lang="ko-KR" altLang="en-US" dirty="0" err="1"/>
              <a:t>웹상의</a:t>
            </a:r>
            <a:r>
              <a:rPr kumimoji="1" lang="ko-KR" altLang="en-US" dirty="0"/>
              <a:t> 모든 것들은 </a:t>
            </a:r>
            <a:r>
              <a:rPr kumimoji="1" lang="en-US" altLang="ko-KR" dirty="0"/>
              <a:t>JS</a:t>
            </a:r>
            <a:r>
              <a:rPr kumimoji="1" lang="ko-KR" altLang="en-US" dirty="0"/>
              <a:t>로 구성이 되어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 Powerful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3338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801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2875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2F536-2DE2-A045-B4E5-05D29653ACA2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59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6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63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0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BC2FDA-68D2-C04C-BA82-E1BEB2031ED2}"/>
              </a:ext>
            </a:extLst>
          </p:cNvPr>
          <p:cNvSpPr/>
          <p:nvPr userDrawn="1"/>
        </p:nvSpPr>
        <p:spPr>
          <a:xfrm>
            <a:off x="838200" y="1605206"/>
            <a:ext cx="10515600" cy="854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0723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81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24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9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08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09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974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  <a:endParaRPr lang="en-US" altLang="ko-KR" dirty="0"/>
          </a:p>
          <a:p>
            <a:pPr lvl="2"/>
            <a:r>
              <a:rPr lang="ko-KR" altLang="en-US" dirty="0"/>
              <a:t>셋째 수준</a:t>
            </a:r>
            <a:endParaRPr lang="en-US" altLang="ko-KR" dirty="0"/>
          </a:p>
          <a:p>
            <a:pPr lvl="3"/>
            <a:r>
              <a:rPr lang="ko-KR" altLang="en-US" dirty="0"/>
              <a:t>넷째 수준</a:t>
            </a:r>
            <a:endParaRPr lang="en-US" altLang="ko-KR" dirty="0"/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CB10E-2D67-4674-80CF-0E950BFA86F6}" type="datetimeFigureOut">
              <a:rPr lang="ko-KR" altLang="en-US" smtClean="0"/>
              <a:t>2018. 11. 13.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50544-D902-4D3A-BD12-CB07F38452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79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ko-KR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erfectacle.com/2017/04/26/js-001-e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anilla-j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erfectacle.com/2017/04/26/js-002-hoistin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perfectacle.com/2017/04/27/js-003-scop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Kosmos</a:t>
            </a:r>
            <a:r>
              <a:rPr lang="en-US" altLang="ko-KR" dirty="0"/>
              <a:t> React Study</a:t>
            </a:r>
          </a:p>
          <a:p>
            <a:r>
              <a:rPr lang="ko-KR" altLang="en-US" dirty="0"/>
              <a:t>송동욱</a:t>
            </a:r>
          </a:p>
        </p:txBody>
      </p:sp>
    </p:spTree>
    <p:extLst>
      <p:ext uri="{BB962C8B-B14F-4D97-AF65-F5344CB8AC3E}">
        <p14:creationId xmlns:p14="http://schemas.microsoft.com/office/powerpoint/2010/main" val="3701776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What is JS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48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HTML + CSS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sym typeface="Wingdings" panose="05000000000000000000" pitchFamily="2" charset="2"/>
              </a:rPr>
              <a:t>정적인 </a:t>
            </a:r>
            <a:r>
              <a:rPr lang="ko-KR" altLang="en-US" sz="2400" dirty="0" err="1">
                <a:sym typeface="Wingdings" panose="05000000000000000000" pitchFamily="2" charset="2"/>
              </a:rPr>
              <a:t>웹페이지를</a:t>
            </a:r>
            <a:r>
              <a:rPr lang="ko-KR" altLang="en-US" sz="2400" dirty="0">
                <a:sym typeface="Wingdings" panose="05000000000000000000" pitchFamily="2" charset="2"/>
              </a:rPr>
              <a:t> 만듭니다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endParaRPr lang="en-US" altLang="ko-KR" sz="2400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웹브라우저가 바로 읽을 수 있는 언어입니다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2000" dirty="0">
                <a:sym typeface="Wingdings" panose="05000000000000000000" pitchFamily="2" charset="2"/>
              </a:rPr>
              <a:t>모든 컴퓨터가 읽을 수 있다는 뜻입니다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sz="2000" dirty="0">
                <a:sym typeface="Wingdings" panose="05000000000000000000" pitchFamily="2" charset="2"/>
              </a:rPr>
              <a:t>즉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따로 컴파일러를 설치하지 않아도 됩니다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1"/>
            <a:endParaRPr lang="en-US" altLang="ko-KR" sz="2000" dirty="0">
              <a:sym typeface="Wingdings" panose="05000000000000000000" pitchFamily="2" charset="2"/>
            </a:endParaRPr>
          </a:p>
          <a:p>
            <a:r>
              <a:rPr lang="ko-KR" altLang="en-US" sz="2400" dirty="0">
                <a:sym typeface="Wingdings" panose="05000000000000000000" pitchFamily="2" charset="2"/>
              </a:rPr>
              <a:t>배우는 속도보다 발전하는 속도가 더 빠릅니다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Modern JS </a:t>
            </a:r>
            <a:r>
              <a:rPr lang="ko-KR" altLang="en-US" sz="2000" dirty="0">
                <a:sym typeface="Wingdings" panose="05000000000000000000" pitchFamily="2" charset="2"/>
              </a:rPr>
              <a:t>라고 </a:t>
            </a:r>
            <a:r>
              <a:rPr lang="ko-KR" altLang="en-US" sz="2000" dirty="0" err="1">
                <a:sym typeface="Wingdings" panose="05000000000000000000" pitchFamily="2" charset="2"/>
              </a:rPr>
              <a:t>불리우는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ES6</a:t>
            </a:r>
            <a:r>
              <a:rPr lang="ko-KR" altLang="en-US" sz="2000" dirty="0">
                <a:sym typeface="Wingdings" panose="05000000000000000000" pitchFamily="2" charset="2"/>
              </a:rPr>
              <a:t>가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최신입니다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Sexy Website, WebApp, mobile, native application</a:t>
            </a: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Even VS Code, Atom</a:t>
            </a:r>
          </a:p>
        </p:txBody>
      </p:sp>
    </p:spTree>
    <p:extLst>
      <p:ext uri="{BB962C8B-B14F-4D97-AF65-F5344CB8AC3E}">
        <p14:creationId xmlns:p14="http://schemas.microsoft.com/office/powerpoint/2010/main" val="1282875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ES5? ES6? - ECMAScript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공부하다보면</a:t>
            </a:r>
            <a:r>
              <a:rPr lang="ko-KR" altLang="en-US" dirty="0"/>
              <a:t> </a:t>
            </a:r>
            <a:r>
              <a:rPr lang="en-US" altLang="ko-KR" dirty="0"/>
              <a:t>ES5, ES6</a:t>
            </a:r>
            <a:r>
              <a:rPr lang="ko-KR" altLang="en-US" dirty="0"/>
              <a:t>이라는 단어를 많이 보게 될 것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ECMAScript : </a:t>
            </a:r>
          </a:p>
          <a:p>
            <a:pPr lvl="1"/>
            <a:r>
              <a:rPr lang="en-US" altLang="ko-KR" dirty="0"/>
              <a:t>ECMA International</a:t>
            </a:r>
            <a:r>
              <a:rPr lang="ko-KR" altLang="en-US" dirty="0"/>
              <a:t>의 </a:t>
            </a:r>
            <a:r>
              <a:rPr lang="en-US" altLang="ko-KR" dirty="0"/>
              <a:t>ECMA-262 </a:t>
            </a:r>
            <a:r>
              <a:rPr lang="ko-KR" altLang="en-US" dirty="0"/>
              <a:t>기술 규격에 정의된 표준화한 스크립트 언어</a:t>
            </a:r>
            <a:endParaRPr lang="en-US" altLang="ko-KR" dirty="0"/>
          </a:p>
          <a:p>
            <a:r>
              <a:rPr lang="en-US" altLang="ko-KR" dirty="0"/>
              <a:t>2015</a:t>
            </a:r>
            <a:r>
              <a:rPr lang="ko-KR" altLang="en-US" dirty="0"/>
              <a:t>년부터 매년 새로운 표준이 발표됨</a:t>
            </a:r>
            <a:endParaRPr lang="en-US" altLang="ko-KR" dirty="0"/>
          </a:p>
          <a:p>
            <a:r>
              <a:rPr lang="en-US" altLang="ko-KR" dirty="0"/>
              <a:t>JavaScript</a:t>
            </a:r>
            <a:r>
              <a:rPr lang="ko-KR" altLang="en-US" dirty="0"/>
              <a:t>와 </a:t>
            </a:r>
            <a:r>
              <a:rPr lang="en-US" altLang="ko-KR" dirty="0"/>
              <a:t>ECMA</a:t>
            </a:r>
            <a:r>
              <a:rPr lang="ko-KR" altLang="en-US" dirty="0"/>
              <a:t>는 무슨 차이가 있나요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ECMAScript</a:t>
            </a:r>
            <a:r>
              <a:rPr lang="ko-KR" altLang="en-US" dirty="0"/>
              <a:t>는 </a:t>
            </a:r>
            <a:r>
              <a:rPr lang="en-US" altLang="ko-KR" dirty="0"/>
              <a:t>JavaScript </a:t>
            </a:r>
            <a:r>
              <a:rPr lang="ko-KR" altLang="en-US" dirty="0" err="1"/>
              <a:t>를</a:t>
            </a:r>
            <a:r>
              <a:rPr lang="ko-KR" altLang="en-US" dirty="0"/>
              <a:t> 위한 안내서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specification</a:t>
            </a:r>
            <a:r>
              <a:rPr lang="ko-KR" altLang="en-US" dirty="0" err="1"/>
              <a:t>으로</a:t>
            </a:r>
            <a:r>
              <a:rPr lang="ko-KR" altLang="en-US" dirty="0"/>
              <a:t> 생각할 수 있습니다</a:t>
            </a:r>
            <a:endParaRPr lang="en-US" altLang="ko-KR" dirty="0"/>
          </a:p>
          <a:p>
            <a:pPr lvl="1"/>
            <a:r>
              <a:rPr lang="ko-KR" altLang="en-US" dirty="0"/>
              <a:t>이렇게 적으면</a:t>
            </a:r>
            <a:r>
              <a:rPr lang="en-US" altLang="ko-KR" dirty="0"/>
              <a:t>,</a:t>
            </a:r>
            <a:r>
              <a:rPr lang="ko-KR" altLang="en-US" dirty="0"/>
              <a:t> 이런 작동을 합니다</a:t>
            </a:r>
            <a:r>
              <a:rPr lang="en-US" altLang="ko-KR" dirty="0"/>
              <a:t>/</a:t>
            </a:r>
            <a:r>
              <a:rPr lang="ko-KR" altLang="en-US" dirty="0"/>
              <a:t>이런걸 적으면</a:t>
            </a:r>
            <a:r>
              <a:rPr lang="en-US" altLang="ko-KR" dirty="0"/>
              <a:t>,</a:t>
            </a:r>
            <a:r>
              <a:rPr lang="ko-KR" altLang="en-US" dirty="0"/>
              <a:t> 브라우저는 저렇게 행동해야 합니다</a:t>
            </a:r>
            <a:endParaRPr lang="en-US" altLang="ko-KR" dirty="0"/>
          </a:p>
          <a:p>
            <a:pPr lvl="1"/>
            <a:r>
              <a:rPr lang="ko-KR" altLang="en-US" dirty="0" err="1"/>
              <a:t>를</a:t>
            </a:r>
            <a:r>
              <a:rPr lang="ko-KR" altLang="en-US" dirty="0"/>
              <a:t> 명시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읽어보면 좋은 링크</a:t>
            </a:r>
            <a:endParaRPr lang="en-US" altLang="ko-KR" dirty="0"/>
          </a:p>
          <a:p>
            <a:pPr lvl="1"/>
            <a:r>
              <a:rPr lang="en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https://blog.perfectacle.com/2017/04/26/js-001-es/</a:t>
            </a:r>
            <a:r>
              <a:rPr lang="en" altLang="ko-KR" dirty="0"/>
              <a:t> </a:t>
            </a:r>
          </a:p>
          <a:p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9129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VanillaJS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KWEB </a:t>
            </a:r>
            <a:r>
              <a:rPr lang="ko-KR" altLang="en-US" dirty="0"/>
              <a:t>자료와 </a:t>
            </a:r>
            <a:r>
              <a:rPr lang="en-US" altLang="ko-KR" dirty="0"/>
              <a:t>Nomad Coders, MDN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VanillaJS</a:t>
            </a:r>
            <a:r>
              <a:rPr lang="ko-KR" altLang="en-US" dirty="0"/>
              <a:t>가 무엇이고 왜 배우나요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/>
              <a:t>VanillaJS</a:t>
            </a:r>
            <a:r>
              <a:rPr lang="ko-KR" altLang="en-US" sz="2400" dirty="0"/>
              <a:t>란 아무런 </a:t>
            </a:r>
            <a:r>
              <a:rPr lang="ko-KR" altLang="en-US" sz="2400" b="1" dirty="0" err="1"/>
              <a:t>추가기능이</a:t>
            </a:r>
            <a:r>
              <a:rPr lang="ko-KR" altLang="en-US" sz="2400" b="1" dirty="0"/>
              <a:t> 없는 </a:t>
            </a:r>
            <a:r>
              <a:rPr lang="en-US" altLang="ko-KR" sz="2400" dirty="0"/>
              <a:t>JavaScript</a:t>
            </a:r>
          </a:p>
          <a:p>
            <a:r>
              <a:rPr lang="en-US" altLang="ko-KR" sz="2400" dirty="0"/>
              <a:t>‘</a:t>
            </a:r>
            <a:r>
              <a:rPr lang="en-US" altLang="ko-KR" sz="2400" dirty="0" err="1"/>
              <a:t>VanillaJS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>
                <a:sym typeface="Wingdings" pitchFamily="2" charset="2"/>
              </a:rPr>
              <a:t>얼굴</a:t>
            </a:r>
            <a:r>
              <a:rPr lang="en-US" altLang="ko-KR" sz="2400" dirty="0">
                <a:sym typeface="Wingdings" pitchFamily="2" charset="2"/>
              </a:rPr>
              <a:t>’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이라면</a:t>
            </a:r>
            <a:r>
              <a:rPr lang="en-US" altLang="ko-KR" dirty="0">
                <a:sym typeface="Wingdings" pitchFamily="2" charset="2"/>
              </a:rPr>
              <a:t>, ‘</a:t>
            </a:r>
            <a:r>
              <a:rPr lang="ko-KR" altLang="en-US" sz="2400" dirty="0"/>
              <a:t>프레임워크</a:t>
            </a:r>
            <a:r>
              <a:rPr lang="en-US" altLang="ko-KR" sz="2400" dirty="0"/>
              <a:t>,</a:t>
            </a:r>
            <a:r>
              <a:rPr lang="ko-KR" altLang="en-US" sz="2400" dirty="0"/>
              <a:t> 라이브러리 </a:t>
            </a:r>
            <a:r>
              <a:rPr lang="en-US" altLang="ko-KR" sz="2400" dirty="0">
                <a:sym typeface="Wingdings" pitchFamily="2" charset="2"/>
              </a:rPr>
              <a:t></a:t>
            </a:r>
            <a:r>
              <a:rPr lang="ko-KR" altLang="en-US" sz="2400" dirty="0">
                <a:sym typeface="Wingdings" pitchFamily="2" charset="2"/>
              </a:rPr>
              <a:t> 화장</a:t>
            </a:r>
            <a:r>
              <a:rPr lang="en-US" altLang="ko-KR" sz="2400" dirty="0">
                <a:sym typeface="Wingdings" pitchFamily="2" charset="2"/>
              </a:rPr>
              <a:t>’</a:t>
            </a:r>
            <a:r>
              <a:rPr lang="ko-KR" altLang="en-US" sz="2400" dirty="0">
                <a:sym typeface="Wingdings" pitchFamily="2" charset="2"/>
              </a:rPr>
              <a:t> 입니다</a:t>
            </a:r>
            <a:endParaRPr lang="en-US" altLang="ko-KR" sz="2400" dirty="0">
              <a:sym typeface="Wingdings" pitchFamily="2" charset="2"/>
            </a:endParaRPr>
          </a:p>
          <a:p>
            <a:endParaRPr lang="en-US" altLang="ko-KR" sz="2400" dirty="0"/>
          </a:p>
          <a:p>
            <a:r>
              <a:rPr lang="ko-KR" altLang="en-US" sz="2400" dirty="0"/>
              <a:t>새로운 </a:t>
            </a:r>
            <a:r>
              <a:rPr lang="en-US" altLang="ko-KR" sz="2400" dirty="0"/>
              <a:t>ECMAScript</a:t>
            </a:r>
            <a:r>
              <a:rPr lang="ko-KR" altLang="en-US" sz="2400" dirty="0"/>
              <a:t>가 발표될 때 마다 웹사이트의 코드를 업데이트할 수 없음</a:t>
            </a:r>
            <a:endParaRPr lang="en-US" altLang="ko-KR" sz="2400" dirty="0"/>
          </a:p>
          <a:p>
            <a:pPr lvl="1"/>
            <a:r>
              <a:rPr lang="ko-KR" altLang="en-US" sz="2000" dirty="0"/>
              <a:t>그래서 웹사이트는 최신 문법을 </a:t>
            </a:r>
            <a:r>
              <a:rPr lang="en-US" altLang="ko-KR" sz="2000" dirty="0" err="1"/>
              <a:t>VanillaJS</a:t>
            </a:r>
            <a:r>
              <a:rPr lang="ko-KR" altLang="en-US" sz="2000" dirty="0"/>
              <a:t>로 번역하여 구현합니다</a:t>
            </a:r>
            <a:r>
              <a:rPr lang="en-US" altLang="ko-KR" sz="2000" dirty="0"/>
              <a:t>!</a:t>
            </a:r>
          </a:p>
          <a:p>
            <a:endParaRPr lang="en-US" altLang="ko-KR" sz="2400" dirty="0">
              <a:sym typeface="Wingdings" pitchFamily="2" charset="2"/>
            </a:endParaRPr>
          </a:p>
          <a:p>
            <a:r>
              <a:rPr lang="ko-KR" altLang="en-US" sz="2400" dirty="0">
                <a:sym typeface="Wingdings" pitchFamily="2" charset="2"/>
              </a:rPr>
              <a:t>프레임워크를 잘 쓰지만 </a:t>
            </a:r>
            <a:r>
              <a:rPr lang="en-US" altLang="ko-KR" sz="2400" dirty="0" err="1">
                <a:sym typeface="Wingdings" pitchFamily="2" charset="2"/>
              </a:rPr>
              <a:t>VanillaJS</a:t>
            </a:r>
            <a:r>
              <a:rPr lang="ko-KR" altLang="en-US" sz="2400" dirty="0" err="1">
                <a:sym typeface="Wingdings" pitchFamily="2" charset="2"/>
              </a:rPr>
              <a:t>를</a:t>
            </a:r>
            <a:r>
              <a:rPr lang="ko-KR" altLang="en-US" sz="2400" dirty="0">
                <a:sym typeface="Wingdings" pitchFamily="2" charset="2"/>
              </a:rPr>
              <a:t> 못 하는 사람</a:t>
            </a:r>
            <a:endParaRPr lang="en-US" altLang="ko-KR" sz="2400" dirty="0">
              <a:sym typeface="Wingdings" pitchFamily="2" charset="2"/>
            </a:endParaRPr>
          </a:p>
          <a:p>
            <a:r>
              <a:rPr lang="ko-KR" altLang="en-US" sz="2400" dirty="0">
                <a:sym typeface="Wingdings" pitchFamily="2" charset="2"/>
              </a:rPr>
              <a:t>포토샵을 잘 쓰지만 그림에 대한 감각이 없는 사람</a:t>
            </a:r>
            <a:endParaRPr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기본기가 중요하기 때문입니다</a:t>
            </a:r>
            <a:r>
              <a:rPr lang="en-US" altLang="ko-KR" dirty="0">
                <a:sym typeface="Wingdings" pitchFamily="2" charset="2"/>
              </a:rPr>
              <a:t>!</a:t>
            </a:r>
            <a:br>
              <a:rPr lang="en-US" altLang="ko-KR" sz="2400" dirty="0">
                <a:sym typeface="Wingdings" pitchFamily="2" charset="2"/>
              </a:rPr>
            </a:br>
            <a:r>
              <a:rPr lang="en-US" altLang="ko-KR" sz="2400" dirty="0">
                <a:sym typeface="Wingdings" pitchFamily="2" charset="2"/>
                <a:hlinkClick r:id="rId3"/>
              </a:rPr>
              <a:t>http://vanilla-js.com/</a:t>
            </a:r>
            <a:endParaRPr lang="en-US" altLang="ko-KR" sz="2400" dirty="0">
              <a:sym typeface="Wingdings" pitchFamily="2" charset="2"/>
            </a:endParaRPr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28616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BatangChe" panose="02030609000101010101" pitchFamily="49" charset="-127"/>
                <a:ea typeface="BatangChe" panose="02030609000101010101" pitchFamily="49" charset="-127"/>
              </a:rPr>
              <a:t>실습</a:t>
            </a:r>
            <a:r>
              <a:rPr lang="en-US" altLang="ko-KR" b="1" dirty="0">
                <a:latin typeface="BatangChe" panose="02030609000101010101" pitchFamily="49" charset="-127"/>
                <a:ea typeface="BatangChe" panose="02030609000101010101" pitchFamily="49" charset="-127"/>
              </a:rPr>
              <a:t> - </a:t>
            </a:r>
            <a:r>
              <a:rPr lang="ko-KR" altLang="en-US" b="1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흥미유발</a:t>
            </a:r>
            <a:endParaRPr lang="ko-KR" altLang="en-US" b="1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latin typeface="BatangChe" panose="02030609000101010101" pitchFamily="49" charset="-127"/>
                <a:ea typeface="BatangChe" panose="02030609000101010101" pitchFamily="49" charset="-127"/>
              </a:rPr>
              <a:t>이론 전에 맛보기</a:t>
            </a:r>
          </a:p>
        </p:txBody>
      </p:sp>
    </p:spTree>
    <p:extLst>
      <p:ext uri="{BB962C8B-B14F-4D97-AF65-F5344CB8AC3E}">
        <p14:creationId xmlns:p14="http://schemas.microsoft.com/office/powerpoint/2010/main" val="3245031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세 가지 파일 준비</a:t>
            </a:r>
            <a:endParaRPr lang="en-US" altLang="ko-KR" sz="2400" dirty="0"/>
          </a:p>
          <a:p>
            <a:pPr lvl="1"/>
            <a:r>
              <a:rPr lang="en-US" altLang="ko-KR" sz="2000" dirty="0" err="1"/>
              <a:t>index.html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index.css</a:t>
            </a:r>
            <a:endParaRPr lang="en-US" altLang="ko-KR" sz="2000" dirty="0"/>
          </a:p>
          <a:p>
            <a:pPr lvl="1"/>
            <a:r>
              <a:rPr lang="en-US" altLang="ko-KR" sz="2000" dirty="0" err="1"/>
              <a:t>index.js</a:t>
            </a:r>
            <a:endParaRPr lang="en-US" altLang="ko-KR" sz="2000" dirty="0"/>
          </a:p>
          <a:p>
            <a:r>
              <a:rPr lang="en-US" altLang="ko-KR" sz="2400" dirty="0"/>
              <a:t>JS</a:t>
            </a:r>
            <a:r>
              <a:rPr lang="ko-KR" altLang="en-US" sz="2400" dirty="0"/>
              <a:t>파일은 </a:t>
            </a:r>
            <a:r>
              <a:rPr lang="en-US" altLang="ko-KR" sz="2400" dirty="0"/>
              <a:t>Body </a:t>
            </a:r>
            <a:r>
              <a:rPr lang="ko-KR" altLang="en-US" sz="2400" dirty="0"/>
              <a:t>아래 위치해야 합니다</a:t>
            </a:r>
            <a:r>
              <a:rPr lang="en-US" altLang="ko-KR" sz="2400" dirty="0"/>
              <a:t>.</a:t>
            </a:r>
          </a:p>
          <a:p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=“”&gt;&lt;/script&gt;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alert(“Hi </a:t>
            </a:r>
            <a:r>
              <a:rPr lang="en-US" altLang="ko-KR" sz="2400" dirty="0" err="1"/>
              <a:t>Javascript</a:t>
            </a:r>
            <a:r>
              <a:rPr lang="en-US" altLang="ko-KR" sz="2400" dirty="0"/>
              <a:t>’’);</a:t>
            </a:r>
          </a:p>
          <a:p>
            <a:r>
              <a:rPr lang="en-US" altLang="ko-KR" sz="2400" dirty="0" err="1"/>
              <a:t>console.log</a:t>
            </a:r>
            <a:r>
              <a:rPr lang="en-US" altLang="ko-KR" sz="2400" dirty="0"/>
              <a:t>(‘hello JS);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C2471E-F2A6-604B-94B9-068BFD366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910" y="4414413"/>
            <a:ext cx="3942005" cy="2032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4BCEA5-5B3B-D943-AA93-89C71B9C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910" y="1798637"/>
            <a:ext cx="3929890" cy="25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0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BatangChe" panose="02030609000101010101" pitchFamily="49" charset="-127"/>
                <a:ea typeface="BatangChe" panose="02030609000101010101" pitchFamily="49" charset="-127"/>
              </a:rPr>
              <a:t>문법</a:t>
            </a:r>
            <a:r>
              <a:rPr lang="en-US" altLang="ko-KR" b="1" dirty="0">
                <a:latin typeface="BatangChe" panose="02030609000101010101" pitchFamily="49" charset="-127"/>
                <a:ea typeface="BatangChe" panose="02030609000101010101" pitchFamily="49" charset="-127"/>
              </a:rPr>
              <a:t>-</a:t>
            </a:r>
            <a:r>
              <a:rPr lang="ko-KR" altLang="en-US" b="1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안할수가</a:t>
            </a:r>
            <a:r>
              <a:rPr lang="ko-KR" altLang="en-US" b="1" dirty="0">
                <a:latin typeface="BatangChe" panose="02030609000101010101" pitchFamily="49" charset="-127"/>
                <a:ea typeface="BatangChe" panose="02030609000101010101" pitchFamily="49" charset="-127"/>
              </a:rPr>
              <a:t> 없다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BatangChe" panose="02030609000101010101" pitchFamily="49" charset="-127"/>
                <a:ea typeface="BatangChe" panose="02030609000101010101" pitchFamily="49" charset="-127"/>
              </a:rPr>
              <a:t>변수와 기본 </a:t>
            </a:r>
            <a:r>
              <a:rPr lang="ko-KR" altLang="en-US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제어문</a:t>
            </a:r>
            <a:r>
              <a:rPr lang="en-US" altLang="ko-KR" dirty="0">
                <a:latin typeface="BatangChe" panose="02030609000101010101" pitchFamily="49" charset="-127"/>
                <a:ea typeface="BatangChe" panose="02030609000101010101" pitchFamily="49" charset="-127"/>
              </a:rPr>
              <a:t>,</a:t>
            </a:r>
            <a:r>
              <a:rPr lang="ko-KR" altLang="en-US" dirty="0" err="1">
                <a:latin typeface="BatangChe" panose="02030609000101010101" pitchFamily="49" charset="-127"/>
                <a:ea typeface="BatangChe" panose="02030609000101010101" pitchFamily="49" charset="-127"/>
              </a:rPr>
              <a:t>반복문</a:t>
            </a:r>
            <a:r>
              <a:rPr lang="en-US" altLang="ko-KR" dirty="0">
                <a:latin typeface="BatangChe" panose="02030609000101010101" pitchFamily="49" charset="-127"/>
                <a:ea typeface="BatangChe" panose="02030609000101010101" pitchFamily="49" charset="-127"/>
              </a:rPr>
              <a:t> </a:t>
            </a:r>
            <a:r>
              <a:rPr lang="ko-KR" altLang="en-US" dirty="0">
                <a:latin typeface="BatangChe" panose="02030609000101010101" pitchFamily="49" charset="-127"/>
                <a:ea typeface="BatangChe" panose="02030609000101010101" pitchFamily="49" charset="-127"/>
              </a:rPr>
              <a:t>등</a:t>
            </a:r>
            <a:endParaRPr lang="en-US" altLang="ko-KR" dirty="0">
              <a:latin typeface="BatangChe" panose="02030609000101010101" pitchFamily="49" charset="-127"/>
              <a:ea typeface="BatangChe" panose="02030609000101010101" pitchFamily="49" charset="-127"/>
            </a:endParaRPr>
          </a:p>
          <a:p>
            <a:r>
              <a:rPr lang="ko-KR" altLang="en-US" dirty="0">
                <a:latin typeface="BatangChe" panose="02030609000101010101" pitchFamily="49" charset="-127"/>
                <a:ea typeface="BatangChe" panose="02030609000101010101" pitchFamily="49" charset="-127"/>
              </a:rPr>
              <a:t>함수와 객체</a:t>
            </a:r>
            <a:endParaRPr lang="en-US" altLang="ko-KR" dirty="0">
              <a:latin typeface="BatangChe" panose="02030609000101010101" pitchFamily="49" charset="-127"/>
              <a:ea typeface="BatangChe" panose="02030609000101010101" pitchFamily="49" charset="-127"/>
            </a:endParaRPr>
          </a:p>
          <a:p>
            <a:r>
              <a:rPr lang="ko-KR" altLang="en-US" dirty="0">
                <a:latin typeface="BatangChe" panose="02030609000101010101" pitchFamily="49" charset="-127"/>
                <a:ea typeface="BatangChe" panose="02030609000101010101" pitchFamily="49" charset="-127"/>
              </a:rPr>
              <a:t>추가적인 내용</a:t>
            </a:r>
          </a:p>
        </p:txBody>
      </p:sp>
    </p:spTree>
    <p:extLst>
      <p:ext uri="{BB962C8B-B14F-4D97-AF65-F5344CB8AC3E}">
        <p14:creationId xmlns:p14="http://schemas.microsoft.com/office/powerpoint/2010/main" val="157999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Variables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5731933" cy="4351338"/>
          </a:xfrm>
        </p:spPr>
        <p:txBody>
          <a:bodyPr>
            <a:normAutofit lnSpcReduction="10000"/>
          </a:bodyPr>
          <a:lstStyle/>
          <a:p>
            <a:r>
              <a:rPr lang="en-US" altLang="ko-KR" sz="1800" strike="sngStrike" dirty="0" err="1">
                <a:sym typeface="Wingdings" pitchFamily="2" charset="2"/>
              </a:rPr>
              <a:t>var</a:t>
            </a:r>
            <a:r>
              <a:rPr lang="en-US" altLang="ko-KR" sz="1800" strike="sngStrike" dirty="0">
                <a:sym typeface="Wingdings" pitchFamily="2" charset="2"/>
              </a:rPr>
              <a:t> : </a:t>
            </a:r>
            <a:r>
              <a:rPr lang="ko-KR" altLang="en-US" sz="1800" strike="sngStrike" dirty="0" err="1">
                <a:sym typeface="Wingdings" pitchFamily="2" charset="2"/>
              </a:rPr>
              <a:t>변수형</a:t>
            </a:r>
            <a:endParaRPr lang="en-US" altLang="ko-KR" sz="1800" strike="sngStrike" dirty="0">
              <a:sym typeface="Wingdings" pitchFamily="2" charset="2"/>
            </a:endParaRPr>
          </a:p>
          <a:p>
            <a:r>
              <a:rPr lang="en-US" altLang="ko-KR" sz="1800" dirty="0">
                <a:sym typeface="Wingdings" pitchFamily="2" charset="2"/>
              </a:rPr>
              <a:t>let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: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ko-KR" altLang="en-US" sz="1800" dirty="0" err="1">
                <a:sym typeface="Wingdings" pitchFamily="2" charset="2"/>
              </a:rPr>
              <a:t>변수형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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let b = “String; let a = 3;</a:t>
            </a:r>
          </a:p>
          <a:p>
            <a:r>
              <a:rPr lang="en-US" altLang="ko-KR" sz="1800" dirty="0" err="1">
                <a:sym typeface="Wingdings" pitchFamily="2" charset="2"/>
              </a:rPr>
              <a:t>const</a:t>
            </a:r>
            <a:r>
              <a:rPr lang="ko-KR" altLang="en-US" sz="1800" dirty="0">
                <a:sym typeface="Wingdings" pitchFamily="2" charset="2"/>
              </a:rPr>
              <a:t> </a:t>
            </a:r>
            <a:r>
              <a:rPr lang="en-US" altLang="ko-KR" sz="1800" dirty="0">
                <a:sym typeface="Wingdings" pitchFamily="2" charset="2"/>
              </a:rPr>
              <a:t>:</a:t>
            </a:r>
            <a:r>
              <a:rPr lang="ko-KR" altLang="en-US" sz="1800" dirty="0">
                <a:sym typeface="Wingdings" pitchFamily="2" charset="2"/>
              </a:rPr>
              <a:t> 상수</a:t>
            </a:r>
            <a:r>
              <a:rPr lang="en-US" altLang="ko-KR" sz="1800" dirty="0">
                <a:sym typeface="Wingdings" pitchFamily="2" charset="2"/>
              </a:rPr>
              <a:t>,</a:t>
            </a:r>
            <a:r>
              <a:rPr lang="ko-KR" altLang="en-US" sz="1800" dirty="0" err="1">
                <a:sym typeface="Wingdings" pitchFamily="2" charset="2"/>
              </a:rPr>
              <a:t>참조형</a:t>
            </a:r>
            <a:r>
              <a:rPr lang="en-US" altLang="ko-KR" sz="1800" dirty="0">
                <a:sym typeface="Wingdings" pitchFamily="2" charset="2"/>
              </a:rPr>
              <a:t>  </a:t>
            </a:r>
            <a:r>
              <a:rPr lang="en-US" altLang="ko-KR" sz="1800" dirty="0" err="1">
                <a:sym typeface="Wingdings" pitchFamily="2" charset="2"/>
              </a:rPr>
              <a:t>const</a:t>
            </a:r>
            <a:r>
              <a:rPr lang="en-US" altLang="ko-KR" sz="1800" dirty="0">
                <a:sym typeface="Wingdings" pitchFamily="2" charset="2"/>
              </a:rPr>
              <a:t> A = 2018; </a:t>
            </a:r>
          </a:p>
          <a:p>
            <a:endParaRPr lang="en-US" altLang="ko-KR" sz="1800" dirty="0">
              <a:sym typeface="Wingdings" pitchFamily="2" charset="2"/>
            </a:endParaRPr>
          </a:p>
          <a:p>
            <a:r>
              <a:rPr lang="en-US" altLang="ko-KR" sz="1800" dirty="0">
                <a:sym typeface="Wingdings" pitchFamily="2" charset="2"/>
              </a:rPr>
              <a:t>let, </a:t>
            </a:r>
            <a:r>
              <a:rPr lang="en-US" altLang="ko-KR" sz="1800" dirty="0" err="1">
                <a:sym typeface="Wingdings" pitchFamily="2" charset="2"/>
              </a:rPr>
              <a:t>const</a:t>
            </a:r>
            <a:r>
              <a:rPr lang="en-US" altLang="ko-KR" sz="1800" dirty="0">
                <a:sym typeface="Wingdings" pitchFamily="2" charset="2"/>
              </a:rPr>
              <a:t> : Block scope</a:t>
            </a:r>
          </a:p>
          <a:p>
            <a:r>
              <a:rPr lang="en-US" altLang="ko-KR" sz="1800" dirty="0" err="1">
                <a:sym typeface="Wingdings" pitchFamily="2" charset="2"/>
              </a:rPr>
              <a:t>var</a:t>
            </a:r>
            <a:r>
              <a:rPr lang="en-US" altLang="ko-KR" sz="1800" dirty="0">
                <a:sym typeface="Wingdings" pitchFamily="2" charset="2"/>
              </a:rPr>
              <a:t> : Function Scope</a:t>
            </a:r>
          </a:p>
          <a:p>
            <a:endParaRPr lang="en-US" altLang="ko-KR" sz="1800" dirty="0">
              <a:sym typeface="Wingdings" pitchFamily="2" charset="2"/>
            </a:endParaRPr>
          </a:p>
          <a:p>
            <a:r>
              <a:rPr lang="en-US" altLang="ko-KR" sz="1800" dirty="0">
                <a:sym typeface="Wingdings" pitchFamily="2" charset="2"/>
              </a:rPr>
              <a:t>***NEVER USE VAR ***</a:t>
            </a:r>
          </a:p>
          <a:p>
            <a:pPr lvl="1"/>
            <a:r>
              <a:rPr lang="en-US" altLang="ko-KR" sz="1400" dirty="0">
                <a:sym typeface="Wingdings" pitchFamily="2" charset="2"/>
              </a:rPr>
              <a:t>Let</a:t>
            </a:r>
            <a:r>
              <a:rPr lang="ko-KR" altLang="en-US" sz="1400" dirty="0">
                <a:sym typeface="Wingdings" pitchFamily="2" charset="2"/>
              </a:rPr>
              <a:t>과 </a:t>
            </a:r>
            <a:r>
              <a:rPr lang="en-US" altLang="ko-KR" sz="1400" dirty="0" err="1">
                <a:sym typeface="Wingdings" pitchFamily="2" charset="2"/>
              </a:rPr>
              <a:t>const</a:t>
            </a:r>
            <a:r>
              <a:rPr lang="ko-KR" altLang="en-US" sz="1400" dirty="0">
                <a:sym typeface="Wingdings" pitchFamily="2" charset="2"/>
              </a:rPr>
              <a:t>가 </a:t>
            </a:r>
            <a:r>
              <a:rPr lang="en-US" altLang="ko-KR" sz="1400" dirty="0">
                <a:sym typeface="Wingdings" pitchFamily="2" charset="2"/>
              </a:rPr>
              <a:t>ES6 </a:t>
            </a:r>
            <a:r>
              <a:rPr lang="ko-KR" altLang="en-US" sz="1400" dirty="0" err="1">
                <a:sym typeface="Wingdings" pitchFamily="2" charset="2"/>
              </a:rPr>
              <a:t>부터</a:t>
            </a:r>
            <a:r>
              <a:rPr lang="ko-KR" altLang="en-US" sz="1400" dirty="0">
                <a:sym typeface="Wingdings" pitchFamily="2" charset="2"/>
              </a:rPr>
              <a:t> 생기면서</a:t>
            </a:r>
            <a:r>
              <a:rPr lang="en-US" altLang="ko-KR" sz="1400" dirty="0">
                <a:sym typeface="Wingdings" pitchFamily="2" charset="2"/>
              </a:rPr>
              <a:t> </a:t>
            </a:r>
            <a:r>
              <a:rPr lang="en-US" altLang="ko-KR" sz="1400" dirty="0" err="1">
                <a:sym typeface="Wingdings" pitchFamily="2" charset="2"/>
              </a:rPr>
              <a:t>var</a:t>
            </a:r>
            <a:r>
              <a:rPr lang="ko-KR" altLang="en-US" sz="1400" dirty="0">
                <a:sym typeface="Wingdings" pitchFamily="2" charset="2"/>
              </a:rPr>
              <a:t>을 쓸 필요가 없어졌습니다</a:t>
            </a:r>
            <a:endParaRPr lang="en-US" altLang="ko-KR" sz="1400" dirty="0">
              <a:sym typeface="Wingdings" pitchFamily="2" charset="2"/>
            </a:endParaRPr>
          </a:p>
          <a:p>
            <a:pPr lvl="1"/>
            <a:r>
              <a:rPr lang="en-US" altLang="ko-KR" sz="1600" dirty="0" err="1"/>
              <a:t>var</a:t>
            </a:r>
            <a:r>
              <a:rPr lang="ko-KR" altLang="en-US" sz="1600" dirty="0"/>
              <a:t>은 </a:t>
            </a:r>
            <a:r>
              <a:rPr lang="en-US" altLang="ko-KR" sz="1600" dirty="0" err="1"/>
              <a:t>Javascript</a:t>
            </a:r>
            <a:r>
              <a:rPr lang="ko-KR" altLang="en-US" sz="1600" dirty="0"/>
              <a:t>가 욕먹는 이유 중 하나였습니다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다음과 같은 문제점이 있습니다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b="1" dirty="0"/>
              <a:t>이</a:t>
            </a:r>
            <a:r>
              <a:rPr lang="ko-KR" altLang="en-US" sz="1800" b="1" dirty="0"/>
              <a:t>미 만들어진 변수이름으로 </a:t>
            </a:r>
            <a:r>
              <a:rPr lang="ko-KR" altLang="en-US" sz="1800" b="1" dirty="0" err="1"/>
              <a:t>재선언해도</a:t>
            </a:r>
            <a:r>
              <a:rPr lang="ko-KR" altLang="en-US" sz="1800" b="1" dirty="0"/>
              <a:t> 문제 </a:t>
            </a:r>
            <a:r>
              <a:rPr lang="en-US" altLang="ko-KR" sz="1800" b="1" dirty="0"/>
              <a:t>X</a:t>
            </a:r>
          </a:p>
          <a:p>
            <a:pPr lvl="1"/>
            <a:r>
              <a:rPr lang="en-US" altLang="ko-KR" sz="1800" b="1" dirty="0"/>
              <a:t>Hoisting</a:t>
            </a:r>
            <a:r>
              <a:rPr lang="ko-KR" altLang="en-US" sz="1800" b="1" dirty="0" err="1"/>
              <a:t>으로</a:t>
            </a:r>
            <a:r>
              <a:rPr lang="ko-KR" altLang="en-US" sz="1800" b="1" dirty="0"/>
              <a:t> 인해 </a:t>
            </a:r>
            <a:r>
              <a:rPr lang="en-US" altLang="ko-KR" sz="1800" b="1" dirty="0" err="1"/>
              <a:t>ReferenceError</a:t>
            </a:r>
            <a:r>
              <a:rPr lang="ko-KR" altLang="en-US" sz="1800" b="1" dirty="0"/>
              <a:t>가 나지 않음</a:t>
            </a:r>
            <a:endParaRPr lang="en-US" altLang="ko-KR" sz="1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14F81-2F54-444E-B496-1C79E7C97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660" y="1825625"/>
            <a:ext cx="5531193" cy="440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4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Hoisting and Scope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 dirty="0"/>
              <a:t>Hoisting : </a:t>
            </a:r>
            <a:r>
              <a:rPr lang="ko-KR" altLang="en-US" sz="1800" dirty="0"/>
              <a:t>끌어 올리기</a:t>
            </a:r>
            <a:r>
              <a:rPr lang="en-US" altLang="ko-KR" sz="1800" dirty="0"/>
              <a:t>; </a:t>
            </a:r>
            <a:r>
              <a:rPr lang="ko-KR" altLang="en-US" sz="1800" dirty="0"/>
              <a:t>들어올려 나르기</a:t>
            </a:r>
            <a:endParaRPr lang="en-US" altLang="ko-KR" sz="1800" dirty="0"/>
          </a:p>
          <a:p>
            <a:r>
              <a:rPr lang="en-US" altLang="ko-KR" sz="1800" dirty="0"/>
              <a:t>C</a:t>
            </a:r>
            <a:r>
              <a:rPr lang="ko-KR" altLang="en-US" sz="1800" dirty="0"/>
              <a:t>언어에서</a:t>
            </a:r>
            <a:r>
              <a:rPr lang="en-US" altLang="ko-KR" sz="1800" dirty="0"/>
              <a:t>, </a:t>
            </a:r>
            <a:r>
              <a:rPr lang="ko-KR" altLang="en-US" sz="1800" dirty="0"/>
              <a:t>함수를 먼저 선언하고 뒤에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작성하는 것과 비슷하다고 생각하면 될 것 같습니다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코드를 인터프리터가 </a:t>
            </a:r>
            <a:r>
              <a:rPr lang="ko-KR" altLang="en-US" sz="1800" dirty="0" err="1"/>
              <a:t>로드할</a:t>
            </a:r>
            <a:r>
              <a:rPr lang="ko-KR" altLang="en-US" sz="1800" dirty="0"/>
              <a:t> 때</a:t>
            </a:r>
            <a:r>
              <a:rPr lang="en-US" altLang="ko-KR" sz="1800" dirty="0"/>
              <a:t>, </a:t>
            </a:r>
            <a:r>
              <a:rPr lang="ko-KR" altLang="en-US" sz="1800" dirty="0"/>
              <a:t>변수의 정의가 그 범위에 따라 선언과 할당으로 분리되어 변수의 선언을 항상 컨텍스트 내의 최상위로 끌어올리는 것을 의미합니다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 err="1"/>
              <a:t>Javascript</a:t>
            </a:r>
            <a:r>
              <a:rPr lang="ko-KR" altLang="en-US" sz="1800" dirty="0"/>
              <a:t>는 변수와 함수가 </a:t>
            </a:r>
            <a:r>
              <a:rPr lang="ko-KR" altLang="en-US" sz="1800" dirty="0" err="1"/>
              <a:t>호이스팅</a:t>
            </a:r>
            <a:r>
              <a:rPr lang="ko-KR" altLang="en-US" sz="1800" dirty="0"/>
              <a:t> 됩니다</a:t>
            </a:r>
            <a:r>
              <a:rPr lang="en-US" altLang="ko-KR" sz="1800" dirty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글을 읽어 보면서 감을 잡아 봅시다</a:t>
            </a:r>
            <a:endParaRPr lang="en-US" altLang="ko-KR" sz="1800" dirty="0"/>
          </a:p>
          <a:p>
            <a:r>
              <a:rPr lang="en-US" altLang="ko-KR" sz="1800" dirty="0">
                <a:hlinkClick r:id="rId3"/>
              </a:rPr>
              <a:t>https://blog.perfectacle.com/2017/04/26/js-002-hoisting/</a:t>
            </a:r>
            <a:endParaRPr lang="en-US" altLang="ko-KR" sz="1800" dirty="0"/>
          </a:p>
          <a:p>
            <a:r>
              <a:rPr lang="en-US" altLang="ko-KR" sz="1800" dirty="0">
                <a:hlinkClick r:id="rId4"/>
              </a:rPr>
              <a:t>https://blog.perfectacle.com/2017/04/27/js-003-scope/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사실</a:t>
            </a:r>
            <a:r>
              <a:rPr lang="en-US" altLang="ko-KR" sz="1800" dirty="0"/>
              <a:t>, hoisting</a:t>
            </a:r>
            <a:r>
              <a:rPr lang="ko-KR" altLang="en-US" sz="1800" dirty="0"/>
              <a:t>은 </a:t>
            </a:r>
            <a:r>
              <a:rPr lang="en-US" altLang="ko-KR" sz="1800" dirty="0"/>
              <a:t>scope</a:t>
            </a:r>
            <a:r>
              <a:rPr lang="ko-KR" altLang="en-US" sz="1800" dirty="0"/>
              <a:t>의 개념과 함께 이해해야 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깊게 파고들면 어려우니 이 정도만</a:t>
            </a:r>
            <a:r>
              <a:rPr lang="en-US" altLang="ko-KR" sz="1800" dirty="0"/>
              <a:t>!</a:t>
            </a:r>
          </a:p>
          <a:p>
            <a:r>
              <a:rPr lang="ko-KR" altLang="en-US" sz="2000" b="1" u="sng" dirty="0"/>
              <a:t>변수에 값을 할당할 때는 항상 미리 선언하는 습관을 들입시다</a:t>
            </a:r>
            <a:r>
              <a:rPr lang="en-US" altLang="ko-KR" sz="2000" b="1" u="sng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42342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latin typeface="BatangChe" panose="02030609000101010101" pitchFamily="49" charset="-127"/>
                <a:ea typeface="BatangChe" panose="02030609000101010101" pitchFamily="49" charset="-127"/>
              </a:rPr>
              <a:t>흥미 유발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04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For, while, if, switch …</a:t>
            </a:r>
          </a:p>
          <a:p>
            <a:r>
              <a:rPr lang="en-US" altLang="ko-KR" sz="2000" dirty="0"/>
              <a:t>Foreach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en-US" altLang="ko-KR" sz="1600" dirty="0"/>
              <a:t>For(</a:t>
            </a:r>
            <a:r>
              <a:rPr lang="en-US" altLang="ko-KR" sz="1600" dirty="0" err="1"/>
              <a:t>var</a:t>
            </a:r>
            <a:r>
              <a:rPr lang="en-US" altLang="ko-KR" sz="1600" dirty="0"/>
              <a:t> I in array) result+=</a:t>
            </a:r>
            <a:r>
              <a:rPr lang="en-US" altLang="ko-KR" sz="1600" dirty="0" err="1"/>
              <a:t>i</a:t>
            </a:r>
            <a:endParaRPr lang="en-US" altLang="ko-KR" sz="1600" dirty="0"/>
          </a:p>
          <a:p>
            <a:r>
              <a:rPr lang="ko-KR" altLang="en-US" sz="2000" dirty="0" err="1"/>
              <a:t>삼항연산자</a:t>
            </a:r>
            <a:endParaRPr lang="en-US" altLang="ko-KR" sz="2000" dirty="0"/>
          </a:p>
          <a:p>
            <a:pPr lvl="1"/>
            <a:r>
              <a:rPr lang="en" altLang="ko-KR" sz="1500" dirty="0"/>
              <a:t>expression ? A : B ex) </a:t>
            </a:r>
            <a:r>
              <a:rPr lang="en-US" altLang="ko-KR" sz="1500" dirty="0"/>
              <a:t>alert</a:t>
            </a:r>
            <a:r>
              <a:rPr lang="en" altLang="ko-KR" sz="1500" dirty="0"/>
              <a:t>(1 &lt; 10 ? “1</a:t>
            </a:r>
            <a:r>
              <a:rPr lang="ko-KR" altLang="en-US" sz="1500" dirty="0"/>
              <a:t>이 작음” </a:t>
            </a:r>
            <a:r>
              <a:rPr lang="en-US" altLang="ko-KR" sz="1500" dirty="0"/>
              <a:t>: “10</a:t>
            </a:r>
            <a:r>
              <a:rPr lang="ko-KR" altLang="en-US" sz="1500" dirty="0"/>
              <a:t>이 작음”</a:t>
            </a:r>
            <a:r>
              <a:rPr lang="en-US" altLang="ko-KR" sz="1500" dirty="0"/>
              <a:t>); </a:t>
            </a:r>
            <a:endParaRPr lang="en-US" altLang="ko-KR" sz="1600" dirty="0"/>
          </a:p>
          <a:p>
            <a:r>
              <a:rPr lang="ko-KR" altLang="en-US" sz="2000" dirty="0"/>
              <a:t>비교 연산자</a:t>
            </a:r>
            <a:endParaRPr lang="en-US" altLang="ko-KR" sz="2000" dirty="0"/>
          </a:p>
          <a:p>
            <a:pPr lvl="1"/>
            <a:r>
              <a:rPr lang="en-US" altLang="ko-KR" sz="1600" dirty="0"/>
              <a:t>===</a:t>
            </a:r>
            <a:r>
              <a:rPr lang="ko-KR" altLang="en-US" sz="1600" dirty="0"/>
              <a:t>과 </a:t>
            </a:r>
            <a:r>
              <a:rPr lang="en-US" altLang="ko-KR" sz="1600" dirty="0"/>
              <a:t>!==</a:t>
            </a:r>
            <a:r>
              <a:rPr lang="ko-KR" altLang="en-US" sz="1600" dirty="0"/>
              <a:t>은 값과 타입을 모두 비교 → </a:t>
            </a:r>
            <a:r>
              <a:rPr lang="en" altLang="ko-KR" sz="1600" dirty="0"/>
              <a:t>ex) “1” === 1(false), 1 === 1 (true) </a:t>
            </a:r>
          </a:p>
          <a:p>
            <a:pPr lvl="1"/>
            <a:r>
              <a:rPr lang="en" altLang="ko-KR" sz="1600" dirty="0"/>
              <a:t>==</a:t>
            </a:r>
            <a:r>
              <a:rPr lang="ko-KR" altLang="en-US" sz="1600" dirty="0"/>
              <a:t>과 </a:t>
            </a:r>
            <a:r>
              <a:rPr lang="en-US" altLang="ko-KR" sz="1600" dirty="0"/>
              <a:t>!=</a:t>
            </a:r>
            <a:r>
              <a:rPr lang="ko-KR" altLang="en-US" sz="1600" dirty="0"/>
              <a:t>은 값만 비교 → </a:t>
            </a:r>
            <a:r>
              <a:rPr lang="en" altLang="ko-KR" sz="1600" dirty="0"/>
              <a:t>ex) “1” === 1(true), 1 === 1 (true) </a:t>
            </a:r>
          </a:p>
          <a:p>
            <a:pPr lvl="1"/>
            <a:r>
              <a:rPr lang="en-US" altLang="ko-KR" sz="1600" dirty="0"/>
              <a:t>===</a:t>
            </a:r>
            <a:r>
              <a:rPr lang="ko-KR" altLang="en-US" sz="1600" dirty="0"/>
              <a:t>이 권장됩니다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/>
              <a:t>MAP</a:t>
            </a:r>
          </a:p>
          <a:p>
            <a:r>
              <a:rPr lang="en-US" altLang="ko-KR" sz="2000" dirty="0"/>
              <a:t>REDUCE</a:t>
            </a:r>
          </a:p>
          <a:p>
            <a:r>
              <a:rPr lang="en-US" altLang="ko-KR" sz="2000" dirty="0"/>
              <a:t>FILTER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123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612243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배열</a:t>
            </a:r>
            <a:r>
              <a:rPr lang="en-US" altLang="ko-KR" sz="2000" dirty="0"/>
              <a:t>.map((</a:t>
            </a:r>
            <a:r>
              <a:rPr lang="ko-KR" altLang="en-US" sz="2000" dirty="0"/>
              <a:t>요소</a:t>
            </a:r>
            <a:r>
              <a:rPr lang="en-US" altLang="ko-KR" sz="2000" dirty="0"/>
              <a:t>,</a:t>
            </a:r>
            <a:r>
              <a:rPr lang="ko-KR" altLang="en-US" sz="2000" dirty="0"/>
              <a:t> 인덱스</a:t>
            </a:r>
            <a:r>
              <a:rPr lang="en-US" altLang="ko-KR" sz="2000" dirty="0"/>
              <a:t>,</a:t>
            </a:r>
            <a:r>
              <a:rPr lang="ko-KR" altLang="en-US" sz="2000" dirty="0"/>
              <a:t> 배열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=&gt;{</a:t>
            </a:r>
            <a:r>
              <a:rPr lang="ko-KR" altLang="en-US" sz="2000" dirty="0"/>
              <a:t> </a:t>
            </a:r>
            <a:r>
              <a:rPr lang="en-US" altLang="ko-KR" sz="2000" dirty="0"/>
              <a:t>…</a:t>
            </a:r>
            <a:r>
              <a:rPr lang="ko-KR" altLang="en-US" sz="2000" dirty="0"/>
              <a:t> </a:t>
            </a:r>
            <a:r>
              <a:rPr lang="en-US" altLang="ko-KR" sz="2000" dirty="0"/>
              <a:t>return </a:t>
            </a:r>
            <a:r>
              <a:rPr lang="ko-KR" altLang="en-US" sz="2000" dirty="0"/>
              <a:t>요소</a:t>
            </a:r>
            <a:r>
              <a:rPr lang="en-US" altLang="ko-KR" sz="2000" dirty="0"/>
              <a:t>})</a:t>
            </a:r>
          </a:p>
          <a:p>
            <a:r>
              <a:rPr lang="ko-KR" altLang="en-US" sz="2000" dirty="0" err="1"/>
              <a:t>반복문을</a:t>
            </a:r>
            <a:r>
              <a:rPr lang="ko-KR" altLang="en-US" sz="2000" dirty="0"/>
              <a:t> 대체하기 위해 만들어진 것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새로운 배열을 생성하여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기존 배열과 </a:t>
            </a:r>
            <a:r>
              <a:rPr lang="en-US" altLang="ko-KR" sz="2000" dirty="0"/>
              <a:t>1</a:t>
            </a:r>
            <a:r>
              <a:rPr lang="ko-KR" altLang="en-US" sz="2000" dirty="0"/>
              <a:t>대</a:t>
            </a:r>
            <a:r>
              <a:rPr lang="en-US" altLang="ko-KR" sz="2000" dirty="0"/>
              <a:t>1</a:t>
            </a:r>
            <a:r>
              <a:rPr lang="ko-KR" altLang="en-US" sz="2000" dirty="0"/>
              <a:t>로 짝지어 요소를 생성하는 </a:t>
            </a:r>
            <a:r>
              <a:rPr lang="ko-KR" altLang="en-US" sz="2000" dirty="0" err="1"/>
              <a:t>메소드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Ex ) map</a:t>
            </a:r>
            <a:r>
              <a:rPr lang="ko-KR" altLang="en-US" sz="2000" dirty="0"/>
              <a:t>을 이용하여 구구단</a:t>
            </a:r>
            <a:r>
              <a:rPr lang="en-US" altLang="ko-KR" sz="2000" dirty="0"/>
              <a:t> 6</a:t>
            </a:r>
            <a:r>
              <a:rPr lang="ko-KR" altLang="en-US" sz="2000" dirty="0"/>
              <a:t>단 출력하기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7A43B1-48A7-064E-8361-EA26D8860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045494"/>
            <a:ext cx="4038600" cy="195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994833B-B454-404C-AA84-6D189362B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001294"/>
            <a:ext cx="3695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6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612243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배열</a:t>
            </a:r>
            <a:r>
              <a:rPr lang="en-US" altLang="ko-KR" sz="2000" dirty="0"/>
              <a:t>.filter((</a:t>
            </a:r>
            <a:r>
              <a:rPr lang="ko-KR" altLang="en-US" sz="2000" dirty="0"/>
              <a:t>요소</a:t>
            </a:r>
            <a:r>
              <a:rPr lang="en-US" altLang="ko-KR" sz="2000" dirty="0"/>
              <a:t>,</a:t>
            </a:r>
            <a:r>
              <a:rPr lang="ko-KR" altLang="en-US" sz="2000" dirty="0"/>
              <a:t> 인덱스</a:t>
            </a:r>
            <a:r>
              <a:rPr lang="en-US" altLang="ko-KR" sz="2000" dirty="0"/>
              <a:t>,</a:t>
            </a:r>
            <a:r>
              <a:rPr lang="ko-KR" altLang="en-US" sz="2000" dirty="0"/>
              <a:t> 배열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=&gt;{</a:t>
            </a:r>
            <a:r>
              <a:rPr lang="ko-KR" altLang="en-US" sz="2000" dirty="0"/>
              <a:t> </a:t>
            </a:r>
            <a:r>
              <a:rPr lang="en-US" altLang="ko-KR" sz="2000" dirty="0"/>
              <a:t>…</a:t>
            </a:r>
            <a:r>
              <a:rPr lang="ko-KR" altLang="en-US" sz="2000" dirty="0"/>
              <a:t> </a:t>
            </a:r>
            <a:r>
              <a:rPr lang="en-US" altLang="ko-KR" sz="2000" dirty="0"/>
              <a:t>return </a:t>
            </a:r>
            <a:r>
              <a:rPr lang="ko-KR" altLang="en-US" sz="2000" dirty="0"/>
              <a:t>요소</a:t>
            </a:r>
            <a:r>
              <a:rPr lang="en-US" altLang="ko-KR" sz="2000" dirty="0"/>
              <a:t>})</a:t>
            </a:r>
          </a:p>
          <a:p>
            <a:r>
              <a:rPr lang="en-US" altLang="ko-KR" sz="2000" dirty="0"/>
              <a:t>Map</a:t>
            </a:r>
            <a:r>
              <a:rPr lang="ko-KR" altLang="en-US" sz="2000" dirty="0"/>
              <a:t>과 동작 방식은 유사</a:t>
            </a:r>
            <a:endParaRPr lang="en-US" altLang="ko-KR" sz="2000" dirty="0"/>
          </a:p>
          <a:p>
            <a:r>
              <a:rPr lang="ko-KR" altLang="en-US" sz="2000" dirty="0" err="1"/>
              <a:t>메소드</a:t>
            </a:r>
            <a:r>
              <a:rPr lang="ko-KR" altLang="en-US" sz="2000" dirty="0"/>
              <a:t> 이름처럼 매번 값을 </a:t>
            </a:r>
            <a:r>
              <a:rPr lang="en-US" altLang="ko-KR" sz="2000" dirty="0"/>
              <a:t>filtering</a:t>
            </a:r>
          </a:p>
          <a:p>
            <a:r>
              <a:rPr lang="en-US" altLang="ko-KR" sz="2000" dirty="0"/>
              <a:t>Return </a:t>
            </a:r>
            <a:r>
              <a:rPr lang="ko-KR" altLang="en-US" sz="2000" dirty="0"/>
              <a:t>값이 </a:t>
            </a:r>
            <a:r>
              <a:rPr lang="en-US" altLang="ko-KR" sz="2000" dirty="0"/>
              <a:t>true</a:t>
            </a:r>
            <a:r>
              <a:rPr lang="ko-KR" altLang="en-US" sz="2000" dirty="0"/>
              <a:t>이면 반환</a:t>
            </a:r>
            <a:r>
              <a:rPr lang="en-US" altLang="ko-KR" sz="2000" dirty="0"/>
              <a:t>, false</a:t>
            </a:r>
            <a:r>
              <a:rPr lang="ko-KR" altLang="en-US" sz="2000" dirty="0"/>
              <a:t>이면 빈 배열 반환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D33698-A970-8A45-9B8C-EA49C4BA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637" y="1825625"/>
            <a:ext cx="5473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Reduce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6122438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배열</a:t>
            </a:r>
            <a:r>
              <a:rPr lang="en-US" altLang="ko-KR" sz="2000" dirty="0"/>
              <a:t>.reduce((</a:t>
            </a:r>
            <a:r>
              <a:rPr lang="ko-KR" altLang="en-US" sz="2000" dirty="0" err="1"/>
              <a:t>누적값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현잿값</a:t>
            </a:r>
            <a:r>
              <a:rPr lang="en-US" altLang="ko-KR" sz="2000" dirty="0"/>
              <a:t>,</a:t>
            </a:r>
            <a:r>
              <a:rPr lang="ko-KR" altLang="en-US" sz="2000" dirty="0"/>
              <a:t> 인덱스</a:t>
            </a:r>
            <a:r>
              <a:rPr lang="en-US" altLang="ko-KR" sz="2000" dirty="0"/>
              <a:t>,</a:t>
            </a:r>
            <a:r>
              <a:rPr lang="ko-KR" altLang="en-US" sz="2000" dirty="0"/>
              <a:t> 요소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=&gt;{</a:t>
            </a:r>
          </a:p>
          <a:p>
            <a:r>
              <a:rPr lang="en-US" altLang="ko-KR" sz="2000" dirty="0"/>
              <a:t>Return </a:t>
            </a:r>
            <a:r>
              <a:rPr lang="ko-KR" altLang="en-US" sz="2000" dirty="0"/>
              <a:t>결과</a:t>
            </a:r>
            <a:r>
              <a:rPr lang="en-US" altLang="ko-KR" sz="2000" dirty="0"/>
              <a:t>},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초깃값</a:t>
            </a:r>
            <a:r>
              <a:rPr lang="en-US" altLang="ko-KR" sz="2000" dirty="0"/>
              <a:t>);</a:t>
            </a:r>
          </a:p>
          <a:p>
            <a:endParaRPr lang="en-US" altLang="ko-KR" sz="2000" dirty="0"/>
          </a:p>
          <a:p>
            <a:r>
              <a:rPr lang="en-US" altLang="ko-KR" sz="2000" dirty="0"/>
              <a:t>Map</a:t>
            </a:r>
            <a:r>
              <a:rPr lang="ko-KR" altLang="en-US" sz="2000" dirty="0"/>
              <a:t>과 </a:t>
            </a:r>
            <a:r>
              <a:rPr lang="en-US" altLang="ko-KR" sz="2000" dirty="0"/>
              <a:t>filter</a:t>
            </a:r>
            <a:r>
              <a:rPr lang="ko-KR" altLang="en-US" sz="2000" dirty="0"/>
              <a:t>가 할 수 있는 일을 </a:t>
            </a:r>
            <a:r>
              <a:rPr lang="en-US" altLang="ko-KR" sz="2000" dirty="0"/>
              <a:t>Reduce</a:t>
            </a:r>
            <a:r>
              <a:rPr lang="ko-KR" altLang="en-US" sz="2000" dirty="0"/>
              <a:t>는 모두 할 수 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EX) reduce</a:t>
            </a:r>
            <a:r>
              <a:rPr lang="ko-KR" altLang="en-US" sz="2000" dirty="0"/>
              <a:t>로 구구단 만들기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94833B-B454-404C-AA84-6D189362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4001294"/>
            <a:ext cx="3695700" cy="927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EE4691-3FE0-B54E-9023-A225FCF6C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90688"/>
            <a:ext cx="4813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8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함수</a:t>
            </a:r>
            <a:r>
              <a:rPr lang="ko-KR" altLang="en-US" dirty="0"/>
              <a:t>와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Javascript</a:t>
            </a:r>
            <a:r>
              <a:rPr lang="ko-KR" altLang="en-US" dirty="0"/>
              <a:t>에서 함수는 작업을 수행하고 값을 반환할 수도 있습니다</a:t>
            </a:r>
            <a:r>
              <a:rPr lang="en-US" altLang="ko-KR" dirty="0"/>
              <a:t>.	</a:t>
            </a:r>
          </a:p>
          <a:p>
            <a:pPr lvl="1"/>
            <a:r>
              <a:rPr lang="en-US" altLang="ko-KR" dirty="0"/>
              <a:t>Input O, Output O</a:t>
            </a:r>
          </a:p>
          <a:p>
            <a:pPr lvl="1"/>
            <a:r>
              <a:rPr lang="en-US" altLang="ko-KR" dirty="0"/>
              <a:t>Input O, Output X</a:t>
            </a:r>
          </a:p>
          <a:p>
            <a:pPr lvl="1"/>
            <a:r>
              <a:rPr lang="en-US" altLang="ko-KR" dirty="0"/>
              <a:t>Input X, Output O</a:t>
            </a:r>
          </a:p>
          <a:p>
            <a:pPr lvl="1"/>
            <a:r>
              <a:rPr lang="en-US" altLang="ko-KR" dirty="0"/>
              <a:t>Input X, Output x</a:t>
            </a:r>
          </a:p>
          <a:p>
            <a:r>
              <a:rPr lang="ko-KR" altLang="en-US" dirty="0"/>
              <a:t>함수는 모든 객체에서 사용 가능하므로 함수를 </a:t>
            </a:r>
            <a:r>
              <a:rPr lang="en-US" altLang="ko-KR" dirty="0"/>
              <a:t>“</a:t>
            </a:r>
            <a:r>
              <a:rPr lang="ko-KR" altLang="en-US" dirty="0"/>
              <a:t>전역 </a:t>
            </a:r>
            <a:r>
              <a:rPr lang="ko-KR" altLang="en-US" dirty="0" err="1"/>
              <a:t>메소드</a:t>
            </a:r>
            <a:r>
              <a:rPr lang="en-US" altLang="ko-KR" dirty="0"/>
              <a:t>“ </a:t>
            </a:r>
            <a:r>
              <a:rPr lang="ko-KR" altLang="en-US" dirty="0"/>
              <a:t>라고도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JS</a:t>
            </a:r>
            <a:r>
              <a:rPr lang="ko-KR" altLang="en-US" dirty="0"/>
              <a:t>에서는 </a:t>
            </a:r>
            <a:r>
              <a:rPr lang="ko-KR" altLang="en-US" b="1" dirty="0"/>
              <a:t>함수도 객체입니다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984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함수</a:t>
            </a:r>
            <a:r>
              <a:rPr lang="ko-KR" altLang="en-US" dirty="0"/>
              <a:t>와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의 함수는 </a:t>
            </a:r>
            <a:r>
              <a:rPr lang="en-US" altLang="ko-KR" dirty="0"/>
              <a:t>1</a:t>
            </a:r>
            <a:r>
              <a:rPr lang="ko-KR" altLang="en-US" dirty="0"/>
              <a:t>급 객체입니다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급 함수이기도 합니다</a:t>
            </a:r>
            <a:r>
              <a:rPr lang="en-US" altLang="ko-KR" dirty="0"/>
              <a:t>.(</a:t>
            </a:r>
            <a:r>
              <a:rPr lang="ko-KR" altLang="en-US" dirty="0"/>
              <a:t>검색해 보세요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급 객체가 무엇인가요</a:t>
            </a:r>
            <a:r>
              <a:rPr lang="en-US" altLang="ko-KR" dirty="0"/>
              <a:t>? </a:t>
            </a:r>
            <a:r>
              <a:rPr lang="ko-KR" altLang="en-US" sz="2000" dirty="0"/>
              <a:t>다음의 세 가지를 만족합니다</a:t>
            </a:r>
            <a:r>
              <a:rPr lang="en-US" altLang="ko-KR" sz="2000" dirty="0"/>
              <a:t>.</a:t>
            </a:r>
            <a:endParaRPr lang="en-US" altLang="ko-KR" dirty="0"/>
          </a:p>
          <a:p>
            <a:pPr lvl="1"/>
            <a:r>
              <a:rPr lang="en-US" altLang="ko-KR" sz="1800" dirty="0"/>
              <a:t>Stored in a variable </a:t>
            </a:r>
            <a:r>
              <a:rPr lang="ko-KR" altLang="en-US" sz="1800" dirty="0"/>
              <a:t>변수 안에 담아집니다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Passed as an argument </a:t>
            </a:r>
            <a:r>
              <a:rPr lang="ko-KR" altLang="en-US" sz="1800" dirty="0"/>
              <a:t>인자로 쓰일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Returned from other functions </a:t>
            </a:r>
            <a:r>
              <a:rPr lang="ko-KR" altLang="en-US" sz="1800" dirty="0"/>
              <a:t>다른 함수의 </a:t>
            </a:r>
            <a:r>
              <a:rPr lang="ko-KR" altLang="en-US" sz="1800" dirty="0" err="1"/>
              <a:t>반환값이</a:t>
            </a:r>
            <a:r>
              <a:rPr lang="ko-KR" altLang="en-US" sz="1800" dirty="0"/>
              <a:t> 될 수 있습니다</a:t>
            </a:r>
            <a:r>
              <a:rPr lang="en-US" altLang="ko-KR" sz="1800" dirty="0"/>
              <a:t>.</a:t>
            </a:r>
          </a:p>
          <a:p>
            <a:endParaRPr lang="en-US" altLang="ko-KR" sz="2200" dirty="0"/>
          </a:p>
          <a:p>
            <a:r>
              <a:rPr lang="ko-KR" altLang="en-US" sz="2200" dirty="0"/>
              <a:t>즉 </a:t>
            </a:r>
            <a:r>
              <a:rPr lang="en-US" altLang="ko-KR" sz="2200" dirty="0"/>
              <a:t>JS</a:t>
            </a:r>
            <a:r>
              <a:rPr lang="ko-KR" altLang="en-US" sz="2200" dirty="0"/>
              <a:t>에서는 함수를 변수와 인자로 담을 수 있습니다</a:t>
            </a:r>
            <a:r>
              <a:rPr lang="en-US" altLang="ko-KR" sz="2200" dirty="0"/>
              <a:t>.</a:t>
            </a:r>
          </a:p>
          <a:p>
            <a:pPr lvl="1"/>
            <a:r>
              <a:rPr lang="ko-KR" altLang="en-US" sz="1800" dirty="0"/>
              <a:t>함수는 변수와 같은 하나의 객체로 인식됩니다</a:t>
            </a:r>
            <a:r>
              <a:rPr lang="en-US" altLang="ko-KR" sz="1800" dirty="0"/>
              <a:t>. </a:t>
            </a:r>
            <a:r>
              <a:rPr lang="ko-KR" altLang="en-US" sz="1800" dirty="0"/>
              <a:t>함수를 하나의 객체로 인식하기 때문에 이를 변수로 저장할 수 있습니다</a:t>
            </a:r>
            <a:r>
              <a:rPr lang="en-US" altLang="ko-KR" sz="18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928" y="2096415"/>
            <a:ext cx="2362222" cy="266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75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Clojure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2000" b="1" u="sng" dirty="0"/>
              <a:t>1</a:t>
            </a:r>
            <a:r>
              <a:rPr lang="ko-KR" altLang="en-US" sz="2000" b="1" u="sng" dirty="0"/>
              <a:t>급 객체 함수의 개념을 이용하여 </a:t>
            </a:r>
            <a:r>
              <a:rPr lang="ko-KR" altLang="en-US" sz="2000" b="1" u="sng" dirty="0" err="1"/>
              <a:t>스코프에</a:t>
            </a:r>
            <a:r>
              <a:rPr lang="ko-KR" altLang="en-US" sz="2000" b="1" u="sng" dirty="0"/>
              <a:t> 묶인 변수를 바인딩 하기 위한 일종의 기술</a:t>
            </a:r>
            <a:endParaRPr lang="en-US" altLang="ko-KR" sz="2000" b="1" u="sng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기능상으로 </a:t>
            </a:r>
            <a:r>
              <a:rPr lang="ko-KR" altLang="en-US" sz="1400" dirty="0" err="1"/>
              <a:t>클로저는</a:t>
            </a:r>
            <a:r>
              <a:rPr lang="en-US" altLang="ko-KR" sz="1400" dirty="0"/>
              <a:t>, </a:t>
            </a:r>
            <a:r>
              <a:rPr lang="ko-KR" altLang="en-US" sz="1400" dirty="0"/>
              <a:t>함수를 저장한 레코드</a:t>
            </a:r>
            <a:r>
              <a:rPr lang="en-US" altLang="ko-KR" sz="1400" dirty="0"/>
              <a:t>(record)</a:t>
            </a:r>
            <a:r>
              <a:rPr lang="ko-KR" altLang="en-US" sz="1400" dirty="0"/>
              <a:t>이며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스코프</a:t>
            </a:r>
            <a:r>
              <a:rPr lang="en-US" altLang="ko-KR" sz="1400" dirty="0"/>
              <a:t>(scope)</a:t>
            </a:r>
            <a:r>
              <a:rPr lang="ko-KR" altLang="en-US" sz="1400" dirty="0"/>
              <a:t>의 인수</a:t>
            </a:r>
            <a:r>
              <a:rPr lang="en-US" altLang="ko-KR" sz="1400" dirty="0"/>
              <a:t>(factor)</a:t>
            </a:r>
            <a:r>
              <a:rPr lang="ko-KR" altLang="en-US" sz="1400" dirty="0"/>
              <a:t>들은 </a:t>
            </a:r>
            <a:r>
              <a:rPr lang="ko-KR" altLang="en-US" sz="1400" dirty="0" err="1"/>
              <a:t>클로저가</a:t>
            </a:r>
            <a:r>
              <a:rPr lang="ko-KR" altLang="en-US" sz="1400" dirty="0"/>
              <a:t> 만들어질 때 정의되며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스코프</a:t>
            </a:r>
            <a:r>
              <a:rPr lang="ko-KR" altLang="en-US" sz="1400" dirty="0"/>
              <a:t> 내의 영역이 소멸되었더라도 그에 대한 접근은 독립된 복사본인 </a:t>
            </a:r>
            <a:r>
              <a:rPr lang="ko-KR" altLang="en-US" sz="1400" dirty="0" err="1"/>
              <a:t>클로저를</a:t>
            </a:r>
            <a:r>
              <a:rPr lang="ko-KR" altLang="en-US" sz="1400" dirty="0"/>
              <a:t> 통해 이루어질 수 있다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아래는 책과 주요 사이트에 쓰여있는 </a:t>
            </a:r>
            <a:r>
              <a:rPr lang="ko-KR" altLang="en-US" sz="1800" dirty="0" err="1"/>
              <a:t>클로저의</a:t>
            </a:r>
            <a:r>
              <a:rPr lang="ko-KR" altLang="en-US" sz="1800" dirty="0"/>
              <a:t> 개념입니다</a:t>
            </a:r>
            <a:r>
              <a:rPr lang="en-US" altLang="ko-KR" sz="1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함수 객체와</a:t>
            </a:r>
            <a:r>
              <a:rPr lang="en-US" altLang="ko-KR" sz="1400" dirty="0"/>
              <a:t>, </a:t>
            </a:r>
            <a:r>
              <a:rPr lang="ko-KR" altLang="en-US" sz="1400" dirty="0"/>
              <a:t>함수의 변수가 해석되는 </a:t>
            </a:r>
            <a:r>
              <a:rPr lang="ko-KR" altLang="en-US" sz="1400" dirty="0" err="1"/>
              <a:t>유효범위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독립적인 변수를 참조하는 함수들이다</a:t>
            </a:r>
            <a:r>
              <a:rPr lang="en-US" altLang="ko-KR" sz="1400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u="sng" dirty="0" err="1"/>
              <a:t>내부함수가</a:t>
            </a:r>
            <a:r>
              <a:rPr lang="ko-KR" altLang="en-US" sz="1400" b="1" u="sng" dirty="0"/>
              <a:t> </a:t>
            </a:r>
            <a:r>
              <a:rPr lang="ko-KR" altLang="en-US" sz="1400" b="1" u="sng" dirty="0" err="1"/>
              <a:t>외부함수의</a:t>
            </a:r>
            <a:r>
              <a:rPr lang="ko-KR" altLang="en-US" sz="1400" b="1" u="sng" dirty="0"/>
              <a:t> 맥락에 접근할 수 있는 것</a:t>
            </a:r>
            <a:endParaRPr lang="en-US" altLang="ko-KR" sz="1400" b="1" u="sng" dirty="0"/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함수와 함수가 선언된 어휘적 환경의 조합이다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실습</a:t>
            </a:r>
            <a:r>
              <a:rPr lang="en-US" altLang="ko-KR" sz="1800" dirty="0"/>
              <a:t>(</a:t>
            </a:r>
            <a:r>
              <a:rPr lang="ko-KR" altLang="en-US" sz="1800" dirty="0"/>
              <a:t>추가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04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</a:t>
            </a:r>
            <a:r>
              <a:rPr lang="ko-KR" altLang="en-US" b="1" dirty="0"/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자바스크립트는 </a:t>
            </a:r>
            <a:r>
              <a:rPr lang="ko-KR" altLang="en-US" b="1" dirty="0"/>
              <a:t>객체 기반의 </a:t>
            </a:r>
            <a:r>
              <a:rPr lang="ko-KR" altLang="en-US" dirty="0"/>
              <a:t>스크립트 프로그래밍 언어입니다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아까 함수도 객체라고 했죠</a:t>
            </a:r>
            <a:r>
              <a:rPr lang="en-US" altLang="ko-KR" dirty="0"/>
              <a:t>?!? </a:t>
            </a:r>
            <a:r>
              <a:rPr lang="ko-KR" altLang="en-US" dirty="0"/>
              <a:t>그래서 함수와 객체를 함께 구성했습니다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객체 지향 언어에 대해서는 </a:t>
            </a:r>
            <a:r>
              <a:rPr lang="ko-KR" altLang="en-US" dirty="0" err="1"/>
              <a:t>익숙하시리라</a:t>
            </a:r>
            <a:r>
              <a:rPr lang="ko-KR" altLang="en-US" dirty="0"/>
              <a:t> 믿어요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우리는 </a:t>
            </a:r>
            <a:r>
              <a:rPr lang="en-US" altLang="ko-KR" dirty="0"/>
              <a:t>JAVA</a:t>
            </a:r>
            <a:r>
              <a:rPr lang="ko-KR" altLang="en-US" dirty="0" err="1"/>
              <a:t>를</a:t>
            </a:r>
            <a:r>
              <a:rPr lang="ko-KR" altLang="en-US" dirty="0"/>
              <a:t> 배웠으니까요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세계를 추상화 하는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객체는 자신의 속성값</a:t>
            </a:r>
            <a:r>
              <a:rPr lang="en-US" altLang="ko-KR" dirty="0"/>
              <a:t>(Property)</a:t>
            </a:r>
            <a:r>
              <a:rPr lang="ko-KR" altLang="en-US" dirty="0"/>
              <a:t>와 행동을 정의하는 </a:t>
            </a:r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  <a:r>
              <a:rPr lang="ko-KR" altLang="en-US" dirty="0" err="1"/>
              <a:t>를</a:t>
            </a:r>
            <a:r>
              <a:rPr lang="ko-KR" altLang="en-US" dirty="0"/>
              <a:t> 가집니다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Property : </a:t>
            </a:r>
            <a:r>
              <a:rPr lang="ko-KR" altLang="en-US" dirty="0"/>
              <a:t>객체의 속성을 나타내는 접근 가능한 이름과 활용 가능한 값을 가지는 특별한 형태</a:t>
            </a:r>
            <a:endParaRPr lang="en-US" altLang="ko-KR" dirty="0"/>
          </a:p>
          <a:p>
            <a:pPr lvl="1"/>
            <a:r>
              <a:rPr lang="en-US" altLang="ko-KR" dirty="0"/>
              <a:t>Method : </a:t>
            </a:r>
            <a:r>
              <a:rPr lang="ko-KR" altLang="en-US" dirty="0"/>
              <a:t>객체가 가지고 있는 동작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06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</a:t>
            </a:r>
            <a:r>
              <a:rPr lang="ko-KR" altLang="en-US" b="1" dirty="0"/>
              <a:t>객체 </a:t>
            </a:r>
            <a:r>
              <a:rPr lang="en-US" altLang="ko-KR" b="1" dirty="0"/>
              <a:t>– </a:t>
            </a:r>
            <a:r>
              <a:rPr lang="ko-KR" altLang="en-US" dirty="0"/>
              <a:t>객체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159759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ES6 </a:t>
            </a:r>
            <a:r>
              <a:rPr lang="ko-KR" altLang="en-US" dirty="0"/>
              <a:t>이후로</a:t>
            </a:r>
            <a:r>
              <a:rPr lang="en-US" altLang="ko-KR" dirty="0"/>
              <a:t>, class</a:t>
            </a:r>
            <a:r>
              <a:rPr lang="ko-KR" altLang="en-US" dirty="0" err="1"/>
              <a:t>를</a:t>
            </a:r>
            <a:r>
              <a:rPr lang="ko-KR" altLang="en-US" dirty="0"/>
              <a:t>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이전에는 </a:t>
            </a:r>
            <a:r>
              <a:rPr lang="en-US" altLang="ko-KR" dirty="0"/>
              <a:t>class</a:t>
            </a:r>
            <a:r>
              <a:rPr lang="ko-KR" altLang="en-US" dirty="0"/>
              <a:t>가 없었기 때문에</a:t>
            </a:r>
            <a:r>
              <a:rPr lang="en-US" altLang="ko-KR" dirty="0"/>
              <a:t>, </a:t>
            </a:r>
            <a:r>
              <a:rPr lang="ko-KR" altLang="en-US" dirty="0"/>
              <a:t>비슷하게 따라하는 방식으로 코딩했습니다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옛날 방식은 안 보겠습니다</a:t>
            </a:r>
            <a:r>
              <a:rPr lang="en-US" altLang="ko-KR" dirty="0"/>
              <a:t>~!</a:t>
            </a:r>
          </a:p>
          <a:p>
            <a:r>
              <a:rPr lang="en-US" altLang="ko-KR" dirty="0"/>
              <a:t>Class</a:t>
            </a:r>
            <a:r>
              <a:rPr lang="ko-KR" altLang="en-US" dirty="0"/>
              <a:t>는 우리에게 익숙한 </a:t>
            </a:r>
            <a:r>
              <a:rPr lang="ko-KR" altLang="en-US" dirty="0" err="1"/>
              <a:t>객체지향형</a:t>
            </a:r>
            <a:r>
              <a:rPr lang="ko-KR" altLang="en-US" dirty="0"/>
              <a:t> 프로그래밍의 대표적인 키워드입니다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사용법과 추가적인 설명은 </a:t>
            </a:r>
            <a:r>
              <a:rPr lang="ko-KR" altLang="en-US" dirty="0" err="1"/>
              <a:t>구글링해서</a:t>
            </a:r>
            <a:r>
              <a:rPr lang="ko-KR" altLang="en-US" dirty="0"/>
              <a:t> 알아봅시다</a:t>
            </a:r>
            <a:r>
              <a:rPr lang="en-US" altLang="ko-KR" dirty="0"/>
              <a:t>.</a:t>
            </a:r>
            <a:r>
              <a:rPr lang="en-US" altLang="ko-KR" sz="2800" b="1" u="sng" dirty="0"/>
              <a:t>(MDN)</a:t>
            </a:r>
          </a:p>
          <a:p>
            <a:endParaRPr lang="en-US" altLang="ko-KR" sz="2800" b="1" u="sng" dirty="0"/>
          </a:p>
          <a:p>
            <a:endParaRPr lang="ko-KR" altLang="en-US" b="1" u="sng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63AD7-406E-3041-8F2C-77060E4D6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458" y="1825625"/>
            <a:ext cx="4125342" cy="45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1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추가적인 내용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외 자주 쓰는 문법들에 대해 알아보도록 합시다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예외처리</a:t>
            </a:r>
            <a:endParaRPr lang="en-US" altLang="ko-KR" dirty="0"/>
          </a:p>
          <a:p>
            <a:pPr lvl="1"/>
            <a:r>
              <a:rPr lang="ko-KR" altLang="en-US" dirty="0"/>
              <a:t>익명 함수</a:t>
            </a:r>
            <a:endParaRPr lang="en-US" altLang="ko-KR" dirty="0"/>
          </a:p>
          <a:p>
            <a:pPr lvl="1"/>
            <a:r>
              <a:rPr lang="ko-KR" altLang="en-US" dirty="0"/>
              <a:t>즉시 실행 함수</a:t>
            </a:r>
            <a:endParaRPr lang="en-US" altLang="ko-KR" dirty="0"/>
          </a:p>
          <a:p>
            <a:pPr lvl="1"/>
            <a:r>
              <a:rPr lang="en-US" altLang="ko-KR" dirty="0"/>
              <a:t>This</a:t>
            </a:r>
          </a:p>
          <a:p>
            <a:r>
              <a:rPr lang="en-US" altLang="ko-KR" dirty="0"/>
              <a:t>Modern JS</a:t>
            </a:r>
            <a:r>
              <a:rPr lang="ko-KR" altLang="en-US" dirty="0" err="1"/>
              <a:t>으로</a:t>
            </a:r>
            <a:r>
              <a:rPr lang="ko-KR" altLang="en-US" dirty="0"/>
              <a:t> 넘어오면서 새로 생긴</a:t>
            </a:r>
            <a:r>
              <a:rPr lang="en-US" altLang="ko-KR" dirty="0"/>
              <a:t>, </a:t>
            </a:r>
            <a:r>
              <a:rPr lang="ko-KR" altLang="en-US" dirty="0"/>
              <a:t>그런데 어디 넣어야 할지는 </a:t>
            </a:r>
            <a:r>
              <a:rPr lang="ko-KR" altLang="en-US" dirty="0" err="1"/>
              <a:t>모르겠는</a:t>
            </a:r>
            <a:r>
              <a:rPr lang="ko-KR" altLang="en-US" dirty="0"/>
              <a:t> 그런 기능들을 알아보도록 합시다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Arrow function</a:t>
            </a:r>
          </a:p>
          <a:p>
            <a:pPr lvl="1"/>
            <a:r>
              <a:rPr lang="en-US" altLang="ko-KR" dirty="0"/>
              <a:t>Template Literals</a:t>
            </a:r>
          </a:p>
          <a:p>
            <a:pPr lvl="1"/>
            <a:r>
              <a:rPr lang="en-US" altLang="ko-KR" dirty="0"/>
              <a:t>Destructing Assignment(</a:t>
            </a:r>
            <a:r>
              <a:rPr lang="ko-KR" altLang="en-US" dirty="0" err="1"/>
              <a:t>비구조화</a:t>
            </a:r>
            <a:r>
              <a:rPr lang="ko-KR" altLang="en-US" dirty="0"/>
              <a:t> 할당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35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</a:p>
          <a:p>
            <a:pPr lvl="1"/>
            <a:r>
              <a:rPr lang="en-US" altLang="ko-KR" dirty="0"/>
              <a:t>Tags</a:t>
            </a:r>
          </a:p>
          <a:p>
            <a:pPr lvl="1"/>
            <a:r>
              <a:rPr lang="en-US" altLang="ko-KR" dirty="0" err="1"/>
              <a:t>Cladd</a:t>
            </a:r>
            <a:r>
              <a:rPr lang="en-US" altLang="ko-KR" dirty="0"/>
              <a:t>, ID</a:t>
            </a:r>
          </a:p>
          <a:p>
            <a:r>
              <a:rPr lang="en-US" altLang="ko-KR" dirty="0"/>
              <a:t>CSS</a:t>
            </a:r>
          </a:p>
          <a:p>
            <a:pPr lvl="1"/>
            <a:r>
              <a:rPr lang="en-US" altLang="ko-KR" dirty="0"/>
              <a:t>Decorate HTML</a:t>
            </a:r>
          </a:p>
          <a:p>
            <a:pPr lvl="1"/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(.</a:t>
            </a:r>
            <a:r>
              <a:rPr lang="en-US" altLang="ko-KR" dirty="0" err="1"/>
              <a:t>class_name</a:t>
            </a:r>
            <a:r>
              <a:rPr lang="en-US" altLang="ko-KR" dirty="0"/>
              <a:t> #</a:t>
            </a:r>
            <a:r>
              <a:rPr lang="en-US" altLang="ko-KR" dirty="0" err="1"/>
              <a:t>id_name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Kakao</a:t>
            </a:r>
            <a:r>
              <a:rPr lang="en-US" altLang="ko-KR" dirty="0"/>
              <a:t> Clone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777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Modern JS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KWEB </a:t>
            </a:r>
            <a:r>
              <a:rPr lang="ko-KR" altLang="en-US" dirty="0"/>
              <a:t>자료와 </a:t>
            </a:r>
            <a:r>
              <a:rPr lang="en-US" altLang="ko-KR" dirty="0"/>
              <a:t>Nomad Coders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5422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Async</a:t>
            </a:r>
            <a:r>
              <a:rPr lang="en-US" altLang="ko-KR" dirty="0"/>
              <a:t>, Sync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KWEB </a:t>
            </a:r>
            <a:r>
              <a:rPr lang="ko-KR" altLang="en-US" dirty="0"/>
              <a:t>자료와 </a:t>
            </a:r>
            <a:r>
              <a:rPr lang="en-US" altLang="ko-KR" dirty="0"/>
              <a:t>Nomad Coders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897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함수형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KWEB </a:t>
            </a:r>
            <a:r>
              <a:rPr lang="ko-KR" altLang="en-US" dirty="0"/>
              <a:t>자료와 </a:t>
            </a:r>
            <a:r>
              <a:rPr lang="en-US" altLang="ko-KR" dirty="0"/>
              <a:t>Nomad Coders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96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우리가 배워야 할 것은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개념</a:t>
            </a:r>
            <a:endParaRPr lang="en-US" altLang="ko-KR" dirty="0"/>
          </a:p>
          <a:p>
            <a:r>
              <a:rPr lang="en-US" altLang="ko-KR" dirty="0" err="1"/>
              <a:t>VanillaJS</a:t>
            </a:r>
            <a:endParaRPr lang="en-US" altLang="ko-KR" dirty="0"/>
          </a:p>
          <a:p>
            <a:r>
              <a:rPr lang="en-US" altLang="ko-KR" dirty="0"/>
              <a:t>Modern JS</a:t>
            </a:r>
          </a:p>
          <a:p>
            <a:r>
              <a:rPr lang="en-US" altLang="ko-KR" dirty="0" err="1"/>
              <a:t>Async</a:t>
            </a:r>
            <a:r>
              <a:rPr lang="en-US" altLang="ko-KR" dirty="0"/>
              <a:t>/Sync ~ Promise ~ </a:t>
            </a:r>
            <a:r>
              <a:rPr lang="en-US" altLang="ko-KR" dirty="0" err="1"/>
              <a:t>Async&amp;Await</a:t>
            </a:r>
            <a:endParaRPr lang="en-US" altLang="ko-KR" dirty="0"/>
          </a:p>
          <a:p>
            <a:r>
              <a:rPr lang="ko-KR" altLang="en-US" dirty="0"/>
              <a:t>함수형 프로그래밍 </a:t>
            </a:r>
            <a:r>
              <a:rPr lang="en-US" altLang="ko-KR" dirty="0"/>
              <a:t>– for </a:t>
            </a:r>
            <a:r>
              <a:rPr lang="ko-KR" altLang="en-US" dirty="0"/>
              <a:t>을 대체하기</a:t>
            </a:r>
            <a:endParaRPr lang="en-US" altLang="ko-KR" dirty="0"/>
          </a:p>
          <a:p>
            <a:pPr lvl="1"/>
            <a:r>
              <a:rPr lang="en-US" altLang="ko-KR" dirty="0"/>
              <a:t>Map, filter, reduce…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같이 배워나가도록 해요 </a:t>
            </a:r>
            <a:r>
              <a:rPr lang="en-US" altLang="ko-KR" dirty="0">
                <a:sym typeface="Wingdings" panose="05000000000000000000" pitchFamily="2" charset="2"/>
              </a:rPr>
              <a:t>:)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300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자바스크립트를 배우는 이유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>
                <a:sym typeface="Wingdings" panose="05000000000000000000" pitchFamily="2" charset="2"/>
              </a:rPr>
              <a:t>웹 프로그래밍에 쓰이는 하나뿐인 프로그래밍 언어입니다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800" dirty="0">
                <a:sym typeface="Wingdings" panose="05000000000000000000" pitchFamily="2" charset="2"/>
              </a:rPr>
              <a:t>HTML</a:t>
            </a:r>
            <a:r>
              <a:rPr lang="ko-KR" altLang="en-US" sz="1800" dirty="0">
                <a:sym typeface="Wingdings" panose="05000000000000000000" pitchFamily="2" charset="2"/>
              </a:rPr>
              <a:t>과 </a:t>
            </a:r>
            <a:r>
              <a:rPr lang="en-US" altLang="ko-KR" sz="1800" dirty="0">
                <a:sym typeface="Wingdings" panose="05000000000000000000" pitchFamily="2" charset="2"/>
              </a:rPr>
              <a:t>CSS</a:t>
            </a:r>
            <a:r>
              <a:rPr lang="ko-KR" altLang="en-US" sz="1800" dirty="0">
                <a:sym typeface="Wingdings" panose="05000000000000000000" pitchFamily="2" charset="2"/>
              </a:rPr>
              <a:t>는 프로그래밍 언어가 아닙니다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2000" dirty="0">
                <a:sym typeface="Wingdings" panose="05000000000000000000" pitchFamily="2" charset="2"/>
              </a:rPr>
              <a:t>아직 배우지 않았지만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en-US" altLang="ko-KR" sz="2000" dirty="0" err="1">
                <a:sym typeface="Wingdings" panose="05000000000000000000" pitchFamily="2" charset="2"/>
              </a:rPr>
              <a:t>BackEnd</a:t>
            </a:r>
            <a:r>
              <a:rPr lang="en-US" altLang="ko-KR" sz="2000" dirty="0">
                <a:sym typeface="Wingdings" panose="05000000000000000000" pitchFamily="2" charset="2"/>
              </a:rPr>
              <a:t>(</a:t>
            </a:r>
            <a:r>
              <a:rPr lang="ko-KR" altLang="en-US" sz="2000" dirty="0">
                <a:sym typeface="Wingdings" panose="05000000000000000000" pitchFamily="2" charset="2"/>
              </a:rPr>
              <a:t>서버</a:t>
            </a:r>
            <a:r>
              <a:rPr lang="en-US" altLang="ko-KR" sz="2000" dirty="0">
                <a:sym typeface="Wingdings" panose="05000000000000000000" pitchFamily="2" charset="2"/>
              </a:rPr>
              <a:t>)</a:t>
            </a:r>
            <a:r>
              <a:rPr lang="ko-KR" altLang="en-US" sz="2000" dirty="0">
                <a:sym typeface="Wingdings" panose="05000000000000000000" pitchFamily="2" charset="2"/>
              </a:rPr>
              <a:t>쪽에서는 </a:t>
            </a:r>
            <a:r>
              <a:rPr lang="en-US" altLang="ko-KR" sz="2000" dirty="0" err="1">
                <a:sym typeface="Wingdings" panose="05000000000000000000" pitchFamily="2" charset="2"/>
              </a:rPr>
              <a:t>Pyhton</a:t>
            </a:r>
            <a:r>
              <a:rPr lang="ko-KR" altLang="en-US" sz="2000" dirty="0">
                <a:sym typeface="Wingdings" panose="05000000000000000000" pitchFamily="2" charset="2"/>
              </a:rPr>
              <a:t>이나 </a:t>
            </a:r>
            <a:r>
              <a:rPr lang="en-US" altLang="ko-KR" sz="2000" dirty="0">
                <a:sym typeface="Wingdings" panose="05000000000000000000" pitchFamily="2" charset="2"/>
              </a:rPr>
              <a:t>Ruby</a:t>
            </a:r>
            <a:r>
              <a:rPr lang="ko-KR" altLang="en-US" sz="2000" dirty="0" err="1">
                <a:sym typeface="Wingdings" panose="05000000000000000000" pitchFamily="2" charset="2"/>
              </a:rPr>
              <a:t>를</a:t>
            </a:r>
            <a:r>
              <a:rPr lang="ko-KR" altLang="en-US" sz="2000" dirty="0">
                <a:sym typeface="Wingdings" panose="05000000000000000000" pitchFamily="2" charset="2"/>
              </a:rPr>
              <a:t> 쓸 수 있습니다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ko-KR" altLang="en-US" sz="2000" dirty="0">
                <a:sym typeface="Wingdings" panose="05000000000000000000" pitchFamily="2" charset="2"/>
              </a:rPr>
              <a:t>혹은 </a:t>
            </a:r>
            <a:r>
              <a:rPr lang="en-US" altLang="ko-KR" sz="2000" dirty="0">
                <a:sym typeface="Wingdings" panose="05000000000000000000" pitchFamily="2" charset="2"/>
              </a:rPr>
              <a:t>Java, </a:t>
            </a:r>
            <a:r>
              <a:rPr lang="ko-KR" altLang="en-US" sz="2000" dirty="0" err="1">
                <a:sym typeface="Wingdings" panose="05000000000000000000" pitchFamily="2" charset="2"/>
              </a:rPr>
              <a:t>하스켈</a:t>
            </a:r>
            <a:r>
              <a:rPr lang="ko-KR" altLang="en-US" sz="2000" dirty="0">
                <a:sym typeface="Wingdings" panose="05000000000000000000" pitchFamily="2" charset="2"/>
              </a:rPr>
              <a:t> 그리고 </a:t>
            </a:r>
            <a:r>
              <a:rPr lang="en-US" altLang="ko-KR" sz="2000" dirty="0">
                <a:sym typeface="Wingdings" panose="05000000000000000000" pitchFamily="2" charset="2"/>
              </a:rPr>
              <a:t>JS</a:t>
            </a:r>
          </a:p>
          <a:p>
            <a:r>
              <a:rPr lang="en-US" altLang="ko-KR" sz="2000" dirty="0" err="1">
                <a:sym typeface="Wingdings" panose="05000000000000000000" pitchFamily="2" charset="2"/>
              </a:rPr>
              <a:t>FrontEnd</a:t>
            </a:r>
            <a:r>
              <a:rPr lang="ko-KR" altLang="en-US" sz="2000" dirty="0">
                <a:sym typeface="Wingdings" panose="05000000000000000000" pitchFamily="2" charset="2"/>
              </a:rPr>
              <a:t>작업을 하려면 자바스크립트밖에 없습니다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장점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en-US" altLang="ko-KR" sz="1600" dirty="0">
                <a:sym typeface="Wingdings" panose="05000000000000000000" pitchFamily="2" charset="2"/>
              </a:rPr>
              <a:t>Fragmentation</a:t>
            </a:r>
            <a:r>
              <a:rPr lang="ko-KR" altLang="en-US" sz="1600" dirty="0">
                <a:sym typeface="Wingdings" panose="05000000000000000000" pitchFamily="2" charset="2"/>
              </a:rPr>
              <a:t>이 없음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웹을 하는 사람들은 모두 </a:t>
            </a:r>
            <a:r>
              <a:rPr lang="en-US" altLang="ko-KR" sz="1600" dirty="0">
                <a:sym typeface="Wingdings" panose="05000000000000000000" pitchFamily="2" charset="2"/>
              </a:rPr>
              <a:t>JS</a:t>
            </a:r>
            <a:r>
              <a:rPr lang="ko-KR" altLang="en-US" sz="1600" dirty="0" err="1">
                <a:sym typeface="Wingdings" panose="05000000000000000000" pitchFamily="2" charset="2"/>
              </a:rPr>
              <a:t>를</a:t>
            </a:r>
            <a:r>
              <a:rPr lang="ko-KR" altLang="en-US" sz="1600" dirty="0">
                <a:sym typeface="Wingdings" panose="05000000000000000000" pitchFamily="2" charset="2"/>
              </a:rPr>
              <a:t> 알고 있음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r>
              <a:rPr lang="ko-KR" altLang="en-US" sz="2000" dirty="0">
                <a:sym typeface="Wingdings" panose="05000000000000000000" pitchFamily="2" charset="2"/>
              </a:rPr>
              <a:t>단점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언어 자체의 단점이 있음 </a:t>
            </a:r>
            <a:r>
              <a:rPr lang="en-US" altLang="ko-KR" sz="1600" dirty="0">
                <a:sym typeface="Wingdings" pitchFamily="2" charset="2"/>
              </a:rPr>
              <a:t> </a:t>
            </a:r>
            <a:r>
              <a:rPr lang="ko-KR" altLang="en-US" sz="1600" dirty="0">
                <a:sym typeface="Wingdings" pitchFamily="2" charset="2"/>
              </a:rPr>
              <a:t>문제가 발생하면 해결하기 어려움</a:t>
            </a:r>
            <a:endParaRPr lang="en-US" altLang="ko-KR" sz="1600" dirty="0">
              <a:sym typeface="Wingdings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하지만 그만큼 빠르게 발전하고 있다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개발 속도가 우리가 배우는 속도보다 빠르다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613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로 할 수 있는 것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E5D16F2-D23E-374E-8E8E-144709BF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B26A56-6C00-F54A-B127-5CAFAE803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85" y="1825625"/>
            <a:ext cx="7253430" cy="45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6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로 할 수 있는 것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E5D16F2-D23E-374E-8E8E-144709BF9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4A654D-B2BF-5B4E-95D0-743DDDB7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11" y="1825626"/>
            <a:ext cx="7253778" cy="45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로 할 수 있는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FF2D52-72FD-B046-90A8-56FCF6389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197" y="2278135"/>
            <a:ext cx="5687606" cy="349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9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r>
              <a:rPr lang="ko-KR" altLang="en-US" dirty="0"/>
              <a:t>로 할 수 있는 것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E2F738A-137D-9A48-93D6-E3DC7DB2E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threejs.org</a:t>
            </a:r>
            <a:endParaRPr lang="en-US" altLang="ko-KR" dirty="0"/>
          </a:p>
          <a:p>
            <a:r>
              <a:rPr lang="en-US" altLang="ko-KR" dirty="0"/>
              <a:t>World draw\\\\\\\\\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Vs Ruby?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30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</TotalTime>
  <Words>1359</Words>
  <Application>Microsoft Macintosh PowerPoint</Application>
  <PresentationFormat>와이드스크린</PresentationFormat>
  <Paragraphs>236</Paragraphs>
  <Slides>32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BatangChe</vt:lpstr>
      <vt:lpstr>Arial</vt:lpstr>
      <vt:lpstr>Calibri</vt:lpstr>
      <vt:lpstr>Calibri Light</vt:lpstr>
      <vt:lpstr>Wingdings</vt:lpstr>
      <vt:lpstr>Office 테마</vt:lpstr>
      <vt:lpstr>JavaScript</vt:lpstr>
      <vt:lpstr>흥미 유발</vt:lpstr>
      <vt:lpstr>복습</vt:lpstr>
      <vt:lpstr>우리가 배워야 할 것은?</vt:lpstr>
      <vt:lpstr>자바스크립트를 배우는 이유</vt:lpstr>
      <vt:lpstr>JavaScript로 할 수 있는 것</vt:lpstr>
      <vt:lpstr>JavaScript로 할 수 있는 것</vt:lpstr>
      <vt:lpstr>JavaScript로 할 수 있는 것</vt:lpstr>
      <vt:lpstr>JavaScript로 할 수 있는 것</vt:lpstr>
      <vt:lpstr>What is JS</vt:lpstr>
      <vt:lpstr>JavaScript란?</vt:lpstr>
      <vt:lpstr>ES5? ES6? - ECMAScript</vt:lpstr>
      <vt:lpstr>VanillaJS</vt:lpstr>
      <vt:lpstr>VanillaJS가 무엇이고 왜 배우나요?</vt:lpstr>
      <vt:lpstr>실습 - 흥미유발</vt:lpstr>
      <vt:lpstr>Hello Javascript</vt:lpstr>
      <vt:lpstr>문법-안할수가 없다</vt:lpstr>
      <vt:lpstr>Variables (변수)</vt:lpstr>
      <vt:lpstr>Hoisting and Scope</vt:lpstr>
      <vt:lpstr>문법</vt:lpstr>
      <vt:lpstr>Map</vt:lpstr>
      <vt:lpstr>filter</vt:lpstr>
      <vt:lpstr>Reduce</vt:lpstr>
      <vt:lpstr>함수와 객체</vt:lpstr>
      <vt:lpstr>함수와 객체</vt:lpstr>
      <vt:lpstr>Clojure란?</vt:lpstr>
      <vt:lpstr>함수와 객체</vt:lpstr>
      <vt:lpstr>함수와 객체 – 객체 구현하기</vt:lpstr>
      <vt:lpstr>추가적인 내용</vt:lpstr>
      <vt:lpstr>Modern JS</vt:lpstr>
      <vt:lpstr>Async, Sync</vt:lpstr>
      <vt:lpstr>함수형 프로그래밍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Windows 사용자</dc:creator>
  <cp:lastModifiedBy>송동욱[ 학부재학 / 컴퓨터학과 ]</cp:lastModifiedBy>
  <cp:revision>33</cp:revision>
  <dcterms:created xsi:type="dcterms:W3CDTF">2018-11-06T18:04:14Z</dcterms:created>
  <dcterms:modified xsi:type="dcterms:W3CDTF">2018-11-13T14:47:22Z</dcterms:modified>
</cp:coreProperties>
</file>